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notesSlides/notesSlide24.xml" ContentType="application/vnd.openxmlformats-officedocument.presentationml.notesSlide+xml"/>
  <Override PartName="/ppt/charts/chart5.xml" ContentType="application/vnd.openxmlformats-officedocument.drawingml.chart+xml"/>
  <Override PartName="/ppt/notesSlides/notesSlide25.xml" ContentType="application/vnd.openxmlformats-officedocument.presentationml.notesSlide+xml"/>
  <Override PartName="/ppt/charts/chart6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6" r:id="rId1"/>
    <p:sldMasterId id="2147483671" r:id="rId2"/>
  </p:sldMasterIdLst>
  <p:notesMasterIdLst>
    <p:notesMasterId r:id="rId37"/>
  </p:notesMasterIdLst>
  <p:handoutMasterIdLst>
    <p:handoutMasterId r:id="rId38"/>
  </p:handoutMasterIdLst>
  <p:sldIdLst>
    <p:sldId id="256" r:id="rId3"/>
    <p:sldId id="457" r:id="rId4"/>
    <p:sldId id="397" r:id="rId5"/>
    <p:sldId id="495" r:id="rId6"/>
    <p:sldId id="398" r:id="rId7"/>
    <p:sldId id="399" r:id="rId8"/>
    <p:sldId id="447" r:id="rId9"/>
    <p:sldId id="451" r:id="rId10"/>
    <p:sldId id="400" r:id="rId11"/>
    <p:sldId id="401" r:id="rId12"/>
    <p:sldId id="402" r:id="rId13"/>
    <p:sldId id="403" r:id="rId14"/>
    <p:sldId id="404" r:id="rId15"/>
    <p:sldId id="459" r:id="rId16"/>
    <p:sldId id="461" r:id="rId17"/>
    <p:sldId id="462" r:id="rId18"/>
    <p:sldId id="463" r:id="rId19"/>
    <p:sldId id="464" r:id="rId20"/>
    <p:sldId id="465" r:id="rId21"/>
    <p:sldId id="486" r:id="rId22"/>
    <p:sldId id="487" r:id="rId23"/>
    <p:sldId id="488" r:id="rId24"/>
    <p:sldId id="489" r:id="rId25"/>
    <p:sldId id="490" r:id="rId26"/>
    <p:sldId id="491" r:id="rId27"/>
    <p:sldId id="493" r:id="rId28"/>
    <p:sldId id="496" r:id="rId29"/>
    <p:sldId id="448" r:id="rId30"/>
    <p:sldId id="456" r:id="rId31"/>
    <p:sldId id="458" r:id="rId32"/>
    <p:sldId id="449" r:id="rId33"/>
    <p:sldId id="452" r:id="rId34"/>
    <p:sldId id="453" r:id="rId35"/>
    <p:sldId id="455" r:id="rId36"/>
  </p:sldIdLst>
  <p:sldSz cx="9144000" cy="6858000" type="screen4x3"/>
  <p:notesSz cx="6799263" cy="992981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Kate Jones" initials="KJ" lastIdx="4" clrIdx="0"/>
  <p:cmAuthor id="1" name="John Cocker" initials="JC" lastIdx="1" clrIdx="1"/>
  <p:cmAuthor id="2" name="Karen Galea" initials="KG" lastIdx="1" clrIdx="2"/>
  <p:cmAuthor id="3" name="Anne-Helen Harding" initials="AH" lastIdx="1" clrIdx="3"/>
  <p:cmAuthor id="4" name="hans kromhout" initials="HaKr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CCCCFF"/>
    <a:srgbClr val="FFCC99"/>
    <a:srgbClr val="FFCCCC"/>
    <a:srgbClr val="FFFFCC"/>
    <a:srgbClr val="CCFFFF"/>
    <a:srgbClr val="CCFFCC"/>
    <a:srgbClr val="FF9900"/>
    <a:srgbClr val="F3F5D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4343" autoAdjust="0"/>
  </p:normalViewPr>
  <p:slideViewPr>
    <p:cSldViewPr snapToGrid="0" snapToObjects="1">
      <p:cViewPr varScale="1">
        <p:scale>
          <a:sx n="69" d="100"/>
          <a:sy n="69" d="100"/>
        </p:scale>
        <p:origin x="132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1908" y="-216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704967663604496E-2"/>
          <c:y val="2.0145077199777799E-2"/>
          <c:w val="0.88955200000000001"/>
          <c:h val="0.871260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Blood samples</c:v>
                </c:pt>
              </c:strCache>
            </c:strRef>
          </c:tx>
          <c:spPr>
            <a:solidFill>
              <a:srgbClr val="BC2D30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16.600000000000001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2E-4075-BBA0-690B3FE5F9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Urine samples</c:v>
                </c:pt>
              </c:strCache>
            </c:strRef>
          </c:tx>
          <c:spPr>
            <a:solidFill>
              <a:srgbClr val="000000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4.9000000000000004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2E-4075-BBA0-690B3FE5F9F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2E-4075-BBA0-690B3FE5F9F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</c:strCache>
            </c:strRef>
          </c:tx>
          <c:spPr>
            <a:solidFill>
              <a:srgbClr val="B63A04">
                <a:alpha val="75000"/>
              </a:srgb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Sheet1!$E$2:$E$2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3-542E-4075-BBA0-690B3FE5F9F5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Self-reported exposure</c:v>
                </c:pt>
              </c:strCache>
            </c:strRef>
          </c:tx>
          <c:spPr>
            <a:solidFill>
              <a:srgbClr val="92B976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Sheet1!$F$2:$F$2</c:f>
              <c:numCache>
                <c:formatCode>General</c:formatCode>
                <c:ptCount val="1"/>
                <c:pt idx="0">
                  <c:v>40.299999999999997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2E-4075-BBA0-690B3FE5F9F5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Job title</c:v>
                </c:pt>
              </c:strCache>
            </c:strRef>
          </c:tx>
          <c:spPr>
            <a:solidFill>
              <a:schemeClr val="accent2">
                <a:lumMod val="75000"/>
                <a:alpha val="75000"/>
              </a:scheme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Sheet1!$G$2:$G$2</c:f>
              <c:numCache>
                <c:formatCode>General</c:formatCode>
                <c:ptCount val="1"/>
                <c:pt idx="0">
                  <c:v>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42E-4075-BBA0-690B3FE5F9F5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Self-reported job history</c:v>
                </c:pt>
              </c:strCache>
            </c:strRef>
          </c:tx>
          <c:spPr>
            <a:solidFill>
              <a:srgbClr val="858685"/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 w="3175" cap="flat">
                <a:solidFill>
                  <a:srgbClr val="222222"/>
                </a:solidFill>
                <a:prstDash val="solid"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542E-4075-BBA0-690B3FE5F9F5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Sheet1!$H$2:$H$2</c:f>
              <c:numCache>
                <c:formatCode>General</c:formatCode>
                <c:ptCount val="1"/>
                <c:pt idx="0">
                  <c:v>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42E-4075-BBA0-690B3FE5F9F5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Registers</c:v>
                </c:pt>
              </c:strCache>
            </c:strRef>
          </c:tx>
          <c:spPr>
            <a:solidFill>
              <a:schemeClr val="bg2">
                <a:lumMod val="40000"/>
                <a:lumOff val="60000"/>
              </a:schemeClr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Sheet1!$I$2:$I$2</c:f>
              <c:numCache>
                <c:formatCode>General</c:formatCode>
                <c:ptCount val="1"/>
                <c:pt idx="0">
                  <c:v>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42E-4075-BBA0-690B3FE5F9F5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Expert case-by-case</c:v>
                </c:pt>
              </c:strCache>
            </c:strRef>
          </c:tx>
          <c:spPr>
            <a:solidFill>
              <a:srgbClr val="9E7F5F"/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Sheet1!$J$2:$J$2</c:f>
              <c:numCache>
                <c:formatCode>General</c:formatCode>
                <c:ptCount val="1"/>
                <c:pt idx="0">
                  <c:v>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42E-4075-BBA0-690B3FE5F9F5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JEM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  <a:alpha val="75000"/>
              </a:schemeClr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Sheet1!$K$2:$K$2</c:f>
              <c:numCache>
                <c:formatCode>General</c:formatCode>
                <c:ptCount val="1"/>
                <c:pt idx="0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42E-4075-BBA0-690B3FE5F9F5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Algorithm/model</c:v>
                </c:pt>
              </c:strCache>
            </c:strRef>
          </c:tx>
          <c:spPr>
            <a:solidFill>
              <a:srgbClr val="8A5C9B"/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Sheet1!$L$2:$L$2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42E-4075-BBA0-690B3FE5F9F5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Environmental monitoring</c:v>
                </c:pt>
              </c:strCache>
            </c:strRef>
          </c:tx>
          <c:spPr>
            <a:solidFill>
              <a:srgbClr val="F0B24F"/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Sheet1!$M$2:$M$2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42E-4075-BBA0-690B3FE5F9F5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 w="3175" cap="flat">
              <a:solidFill>
                <a:srgbClr val="444444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Sheet1!$N$2:$N$2</c:f>
              <c:numCache>
                <c:formatCode>General</c:formatCode>
                <c:ptCount val="1"/>
                <c:pt idx="0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42E-4075-BBA0-690B3FE5F9F5}"/>
            </c:ext>
          </c:extLst>
        </c:ser>
        <c:ser>
          <c:idx val="13"/>
          <c:order val="13"/>
          <c:tx>
            <c:strRef>
              <c:f>Sheet1!$O$1</c:f>
              <c:strCache>
                <c:ptCount val="1"/>
              </c:strCache>
            </c:strRef>
          </c:tx>
          <c:spPr>
            <a:solidFill>
              <a:srgbClr val="124412"/>
            </a:solidFill>
            <a:ln w="3175" cap="flat">
              <a:solidFill>
                <a:srgbClr val="444444"/>
              </a:solidFill>
              <a:prstDash val="solid"/>
              <a:miter lim="400000"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Sheet1!$O$2:$O$2</c:f>
              <c:numCache>
                <c:formatCode>General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F-542E-4075-BBA0-690B3FE5F9F5}"/>
            </c:ext>
          </c:extLst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EAM not reported</c:v>
                </c:pt>
              </c:strCache>
            </c:strRef>
          </c:tx>
          <c:spPr>
            <a:solidFill>
              <a:srgbClr val="154C90"/>
            </a:solidFill>
            <a:ln w="3175" cap="flat">
              <a:solidFill>
                <a:srgbClr val="444444"/>
              </a:solidFill>
              <a:prstDash val="solid"/>
              <a:miter lim="400000"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Sheet1!$A$2:$A$2</c:f>
            </c:multiLvlStrRef>
          </c:cat>
          <c:val>
            <c:numRef>
              <c:f>Sheet1!$P$2:$P$2</c:f>
              <c:numCache>
                <c:formatCode>General</c:formatCode>
                <c:ptCount val="1"/>
                <c:pt idx="0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42E-4075-BBA0-690B3FE5F9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90"/>
        <c:axId val="2138186840"/>
        <c:axId val="2138742888"/>
      </c:barChart>
      <c:catAx>
        <c:axId val="21381868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2138742888"/>
        <c:crosses val="autoZero"/>
        <c:auto val="1"/>
        <c:lblAlgn val="ctr"/>
        <c:lblOffset val="100"/>
        <c:noMultiLvlLbl val="1"/>
      </c:catAx>
      <c:valAx>
        <c:axId val="2138742888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r>
                  <a:rPr lang="en-US" sz="1200" b="0" i="0" u="none" strike="noStrike" dirty="0">
                    <a:solidFill>
                      <a:srgbClr val="000000"/>
                    </a:solidFill>
                    <a:latin typeface="Helvetica Neue"/>
                  </a:rPr>
                  <a:t>Proportion of </a:t>
                </a:r>
                <a:r>
                  <a:rPr lang="en-US" sz="1200" b="0" i="0" u="none" strike="noStrike" dirty="0" smtClean="0">
                    <a:solidFill>
                      <a:srgbClr val="000000"/>
                    </a:solidFill>
                    <a:latin typeface="Helvetica Neue"/>
                  </a:rPr>
                  <a:t>EAM </a:t>
                </a:r>
                <a:r>
                  <a:rPr lang="en-US" sz="1200" b="0" i="0" u="none" strike="noStrike" dirty="0">
                    <a:solidFill>
                      <a:srgbClr val="000000"/>
                    </a:solidFill>
                    <a:latin typeface="Helvetica Neue"/>
                  </a:rPr>
                  <a:t>(%)</a:t>
                </a:r>
              </a:p>
            </c:rich>
          </c:tx>
          <c:overlay val="1"/>
        </c:title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2138186840"/>
        <c:crosses val="autoZero"/>
        <c:crossBetween val="between"/>
        <c:majorUnit val="12.5"/>
        <c:minorUnit val="6.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08199999999999"/>
          <c:y val="4.7513399999999997E-2"/>
          <c:w val="0.89091799999999999"/>
          <c:h val="0.768340000000000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Direct</c:v>
                </c:pt>
              </c:strCache>
            </c:strRef>
          </c:tx>
          <c:spPr>
            <a:solidFill>
              <a:srgbClr val="5E86B8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21.4</c:v>
                </c:pt>
                <c:pt idx="1">
                  <c:v>27.9</c:v>
                </c:pt>
                <c:pt idx="2">
                  <c:v>17</c:v>
                </c:pt>
                <c:pt idx="3">
                  <c:v>24.3</c:v>
                </c:pt>
                <c:pt idx="4">
                  <c:v>20.5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FF-4149-9F6A-487DFF121AC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Indirect</c:v>
                </c:pt>
              </c:strCache>
            </c:strRef>
          </c:tx>
          <c:spPr>
            <a:solidFill>
              <a:srgbClr val="94B9DA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78.099999999999994</c:v>
                </c:pt>
                <c:pt idx="1">
                  <c:v>72.099999999999994</c:v>
                </c:pt>
                <c:pt idx="2">
                  <c:v>82.4</c:v>
                </c:pt>
                <c:pt idx="3">
                  <c:v>73.3</c:v>
                </c:pt>
                <c:pt idx="4">
                  <c:v>78.8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FF-4149-9F6A-487DFF121AC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EAM not reported</c:v>
                </c:pt>
              </c:strCache>
            </c:strRef>
          </c:tx>
          <c:spPr>
            <a:solidFill>
              <a:srgbClr val="154C90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0.5</c:v>
                </c:pt>
                <c:pt idx="1">
                  <c:v>0</c:v>
                </c:pt>
                <c:pt idx="2">
                  <c:v>0.6</c:v>
                </c:pt>
                <c:pt idx="3">
                  <c:v>2.4</c:v>
                </c:pt>
                <c:pt idx="4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FF-4149-9F6A-487DFF121A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0"/>
        <c:overlap val="100"/>
        <c:axId val="-2086213736"/>
        <c:axId val="-2086210488"/>
      </c:barChart>
      <c:catAx>
        <c:axId val="-20862137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>
                <a:latin typeface="Helvetica Neue"/>
              </a:defRPr>
            </a:pPr>
            <a:endParaRPr lang="en-US"/>
          </a:p>
        </c:txPr>
        <c:crossAx val="-2086210488"/>
        <c:crosses val="autoZero"/>
        <c:auto val="1"/>
        <c:lblAlgn val="ctr"/>
        <c:lblOffset val="100"/>
        <c:noMultiLvlLbl val="1"/>
      </c:catAx>
      <c:valAx>
        <c:axId val="-2086210488"/>
        <c:scaling>
          <c:orientation val="minMax"/>
          <c:max val="100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1200">
                    <a:latin typeface="Helvetica Neue"/>
                  </a:defRPr>
                </a:pPr>
                <a:r>
                  <a:rPr lang="en-US" sz="1200" b="0" dirty="0">
                    <a:latin typeface="Helvetica Neue"/>
                  </a:rPr>
                  <a:t>Proportion of </a:t>
                </a:r>
                <a:r>
                  <a:rPr lang="en-US" sz="1200" b="0" dirty="0" smtClean="0">
                    <a:latin typeface="Helvetica Neue"/>
                  </a:rPr>
                  <a:t>EAMs </a:t>
                </a:r>
                <a:r>
                  <a:rPr lang="en-US" sz="1200" b="0" dirty="0">
                    <a:latin typeface="Helvetica Neue"/>
                  </a:rPr>
                  <a:t>(%)</a:t>
                </a:r>
              </a:p>
            </c:rich>
          </c:tx>
          <c:overlay val="1"/>
        </c:title>
        <c:numFmt formatCode="#,##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>
                <a:latin typeface="Helvetica Neue"/>
              </a:defRPr>
            </a:pPr>
            <a:endParaRPr lang="en-US"/>
          </a:p>
        </c:txPr>
        <c:crossAx val="-2086213736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00551"/>
          <c:y val="0.93118400000000001"/>
          <c:w val="0.869112"/>
          <c:h val="6.8815899999999999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600">
              <a:latin typeface="Helvetica Neue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0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08199999999999"/>
          <c:y val="4.59841E-2"/>
          <c:w val="0.89091799999999999"/>
          <c:h val="0.743206999999999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Direct</c:v>
                </c:pt>
              </c:strCache>
            </c:strRef>
          </c:tx>
          <c:spPr>
            <a:noFill/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21.4</c:v>
                </c:pt>
                <c:pt idx="1">
                  <c:v>27.9</c:v>
                </c:pt>
                <c:pt idx="2">
                  <c:v>17</c:v>
                </c:pt>
                <c:pt idx="3">
                  <c:v>24.3</c:v>
                </c:pt>
                <c:pt idx="4">
                  <c:v>20.5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64-4905-B766-9D316801FC9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Self-reported exposure</c:v>
                </c:pt>
              </c:strCache>
            </c:strRef>
          </c:tx>
          <c:spPr>
            <a:solidFill>
              <a:srgbClr val="92B976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25.1</c:v>
                </c:pt>
                <c:pt idx="1">
                  <c:v>35.5</c:v>
                </c:pt>
                <c:pt idx="2">
                  <c:v>44.9</c:v>
                </c:pt>
                <c:pt idx="3">
                  <c:v>42</c:v>
                </c:pt>
                <c:pt idx="4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64-4905-B766-9D316801FC9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Job title</c:v>
                </c:pt>
              </c:strCache>
            </c:strRef>
          </c:tx>
          <c:spPr>
            <a:solidFill>
              <a:schemeClr val="accent2">
                <a:lumMod val="75000"/>
                <a:alpha val="90000"/>
              </a:scheme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12.3</c:v>
                </c:pt>
                <c:pt idx="1">
                  <c:v>15.1</c:v>
                </c:pt>
                <c:pt idx="2">
                  <c:v>8.1999999999999993</c:v>
                </c:pt>
                <c:pt idx="3">
                  <c:v>7.4</c:v>
                </c:pt>
                <c:pt idx="4">
                  <c:v>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64-4905-B766-9D316801FC94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Registers</c:v>
                </c:pt>
              </c:strCache>
            </c:strRef>
          </c:tx>
          <c:spPr>
            <a:solidFill>
              <a:schemeClr val="bg2">
                <a:lumMod val="40000"/>
                <a:lumOff val="60000"/>
                <a:alpha val="75000"/>
              </a:scheme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11.2</c:v>
                </c:pt>
                <c:pt idx="1">
                  <c:v>5.6</c:v>
                </c:pt>
                <c:pt idx="2">
                  <c:v>7.2</c:v>
                </c:pt>
                <c:pt idx="3">
                  <c:v>3.1</c:v>
                </c:pt>
                <c:pt idx="4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64-4905-B766-9D316801FC94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Expert</c:v>
                </c:pt>
              </c:strCache>
            </c:strRef>
          </c:tx>
          <c:spPr>
            <a:solidFill>
              <a:schemeClr val="accent4">
                <a:lumMod val="50000"/>
                <a:alpha val="62000"/>
              </a:scheme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Sheet1!$B$6:$F$6</c:f>
              <c:numCache>
                <c:formatCode>General</c:formatCode>
                <c:ptCount val="5"/>
                <c:pt idx="0">
                  <c:v>10.199999999999999</c:v>
                </c:pt>
                <c:pt idx="1">
                  <c:v>3.6</c:v>
                </c:pt>
                <c:pt idx="2">
                  <c:v>7.9</c:v>
                </c:pt>
                <c:pt idx="3">
                  <c:v>5.4</c:v>
                </c:pt>
                <c:pt idx="4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F64-4905-B766-9D316801FC94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Self reported job history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Sheet1!$B$7:$F$7</c:f>
              <c:numCache>
                <c:formatCode>General</c:formatCode>
                <c:ptCount val="5"/>
                <c:pt idx="0">
                  <c:v>9.1</c:v>
                </c:pt>
                <c:pt idx="1">
                  <c:v>4</c:v>
                </c:pt>
                <c:pt idx="2">
                  <c:v>6.6</c:v>
                </c:pt>
                <c:pt idx="3">
                  <c:v>8</c:v>
                </c:pt>
                <c:pt idx="4">
                  <c:v>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F64-4905-B766-9D316801FC94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Algorithms/Models</c:v>
                </c:pt>
              </c:strCache>
            </c:strRef>
          </c:tx>
          <c:spPr>
            <a:solidFill>
              <a:srgbClr val="8A5C9B"/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Sheet1!$B$8:$F$8</c:f>
              <c:numCache>
                <c:formatCode>General</c:formatCode>
                <c:ptCount val="5"/>
                <c:pt idx="0">
                  <c:v>5.8</c:v>
                </c:pt>
                <c:pt idx="1">
                  <c:v>1.6</c:v>
                </c:pt>
                <c:pt idx="2">
                  <c:v>2.5</c:v>
                </c:pt>
                <c:pt idx="3">
                  <c:v>2.2999999999999998</c:v>
                </c:pt>
                <c:pt idx="4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F64-4905-B766-9D316801FC94}"/>
            </c:ext>
          </c:extLst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JEM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  <a:alpha val="70000"/>
              </a:schemeClr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Sheet1!$B$9:$F$9</c:f>
              <c:numCache>
                <c:formatCode>General</c:formatCode>
                <c:ptCount val="5"/>
                <c:pt idx="0">
                  <c:v>1.6</c:v>
                </c:pt>
                <c:pt idx="1">
                  <c:v>4.4000000000000004</c:v>
                </c:pt>
                <c:pt idx="2">
                  <c:v>3.1</c:v>
                </c:pt>
                <c:pt idx="3">
                  <c:v>4</c:v>
                </c:pt>
                <c:pt idx="4">
                  <c:v>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F64-4905-B766-9D316801FC94}"/>
            </c:ext>
          </c:extLst>
        </c:ser>
        <c:ser>
          <c:idx val="8"/>
          <c:order val="8"/>
          <c:tx>
            <c:strRef>
              <c:f>Sheet1!$A$10</c:f>
              <c:strCache>
                <c:ptCount val="1"/>
                <c:pt idx="0">
                  <c:v>Environmental monitoring</c:v>
                </c:pt>
              </c:strCache>
            </c:strRef>
          </c:tx>
          <c:spPr>
            <a:solidFill>
              <a:srgbClr val="D44906">
                <a:alpha val="80000"/>
              </a:srgbClr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Sheet1!$B$10:$F$10</c:f>
              <c:numCache>
                <c:formatCode>General</c:formatCode>
                <c:ptCount val="5"/>
                <c:pt idx="0">
                  <c:v>1.1000000000000001</c:v>
                </c:pt>
                <c:pt idx="1">
                  <c:v>1.2</c:v>
                </c:pt>
                <c:pt idx="2">
                  <c:v>1.9</c:v>
                </c:pt>
                <c:pt idx="3">
                  <c:v>0</c:v>
                </c:pt>
                <c:pt idx="4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F64-4905-B766-9D316801FC94}"/>
            </c:ext>
          </c:extLst>
        </c:ser>
        <c:ser>
          <c:idx val="9"/>
          <c:order val="9"/>
          <c:tx>
            <c:strRef>
              <c:f>Sheet1!$A$11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FFFFFF"/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Sheet1!$B$11:$F$11</c:f>
              <c:numCache>
                <c:formatCode>General</c:formatCode>
                <c:ptCount val="5"/>
                <c:pt idx="0">
                  <c:v>1.6</c:v>
                </c:pt>
                <c:pt idx="1">
                  <c:v>1.1000000000000001</c:v>
                </c:pt>
                <c:pt idx="2">
                  <c:v>0.1</c:v>
                </c:pt>
                <c:pt idx="3">
                  <c:v>1.1000000000000001</c:v>
                </c:pt>
                <c:pt idx="4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F64-4905-B766-9D316801FC94}"/>
            </c:ext>
          </c:extLst>
        </c:ser>
        <c:ser>
          <c:idx val="10"/>
          <c:order val="10"/>
          <c:tx>
            <c:strRef>
              <c:f>Sheet1!$A$12</c:f>
              <c:strCache>
                <c:ptCount val="1"/>
                <c:pt idx="0">
                  <c:v>EAM not reported</c:v>
                </c:pt>
              </c:strCache>
            </c:strRef>
          </c:tx>
          <c:spPr>
            <a:solidFill>
              <a:srgbClr val="154C90"/>
            </a:solidFill>
            <a:ln w="3175" cap="flat">
              <a:solidFill>
                <a:srgbClr val="222222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Sheet1!$B$12:$F$12</c:f>
              <c:numCache>
                <c:formatCode>General</c:formatCode>
                <c:ptCount val="5"/>
                <c:pt idx="0">
                  <c:v>0.6</c:v>
                </c:pt>
                <c:pt idx="2">
                  <c:v>0.6</c:v>
                </c:pt>
                <c:pt idx="3">
                  <c:v>2.4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F64-4905-B766-9D316801FC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0"/>
        <c:overlap val="100"/>
        <c:axId val="-2144770472"/>
        <c:axId val="-2145116056"/>
      </c:barChart>
      <c:catAx>
        <c:axId val="-2144770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000"/>
            </a:pPr>
            <a:endParaRPr lang="en-US"/>
          </a:p>
        </c:txPr>
        <c:crossAx val="-2145116056"/>
        <c:crosses val="autoZero"/>
        <c:auto val="1"/>
        <c:lblAlgn val="ctr"/>
        <c:lblOffset val="100"/>
        <c:noMultiLvlLbl val="1"/>
      </c:catAx>
      <c:valAx>
        <c:axId val="-2145116056"/>
        <c:scaling>
          <c:orientation val="minMax"/>
          <c:max val="100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1200"/>
                </a:pPr>
                <a:r>
                  <a:rPr lang="en-US" sz="1200" b="0" dirty="0"/>
                  <a:t>Proportion of EAM </a:t>
                </a:r>
                <a:r>
                  <a:rPr lang="en-US" sz="1200" b="0" dirty="0" smtClean="0"/>
                  <a:t>(%)</a:t>
                </a:r>
                <a:endParaRPr lang="en-US" sz="1200" b="0" dirty="0"/>
              </a:p>
            </c:rich>
          </c:tx>
          <c:overlay val="1"/>
        </c:title>
        <c:numFmt formatCode="#,##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000"/>
            </a:pPr>
            <a:endParaRPr lang="en-US"/>
          </a:p>
        </c:txPr>
        <c:crossAx val="-2144770472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5036745142682301"/>
          <c:y val="0.87767393734737098"/>
          <c:w val="0.84963254857317705"/>
          <c:h val="0.122325802415418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000"/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900">
          <a:latin typeface="Helvetica Neue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08199999999999"/>
          <c:y val="4.8804699999999999E-2"/>
          <c:w val="0.89091799999999999"/>
          <c:h val="0.789560999999999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Blood samples</c:v>
                </c:pt>
              </c:strCache>
            </c:strRef>
          </c:tx>
          <c:spPr>
            <a:solidFill>
              <a:srgbClr val="BC2D30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16</c:v>
                </c:pt>
                <c:pt idx="1">
                  <c:v>22.7</c:v>
                </c:pt>
                <c:pt idx="2">
                  <c:v>13.5</c:v>
                </c:pt>
                <c:pt idx="3">
                  <c:v>17.399999999999999</c:v>
                </c:pt>
                <c:pt idx="4">
                  <c:v>14.6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70-4F8E-B0FA-7668F15DBB6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Urine samples</c:v>
                </c:pt>
              </c:strCache>
            </c:strRef>
          </c:tx>
          <c:spPr>
            <a:solidFill>
              <a:srgbClr val="000000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4.3</c:v>
                </c:pt>
                <c:pt idx="1">
                  <c:v>4.8</c:v>
                </c:pt>
                <c:pt idx="2">
                  <c:v>2.8</c:v>
                </c:pt>
                <c:pt idx="3">
                  <c:v>6.3</c:v>
                </c:pt>
                <c:pt idx="4">
                  <c:v>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670-4F8E-B0FA-7668F15DBB6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  <a:alpha val="70000"/>
              </a:schemeClr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1.1000000000000001</c:v>
                </c:pt>
                <c:pt idx="1">
                  <c:v>0.4</c:v>
                </c:pt>
                <c:pt idx="2">
                  <c:v>0.7</c:v>
                </c:pt>
                <c:pt idx="3">
                  <c:v>0.2</c:v>
                </c:pt>
                <c:pt idx="4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670-4F8E-B0FA-7668F15DBB69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Indirect</c:v>
                </c:pt>
              </c:strCache>
            </c:strRef>
          </c:tx>
          <c:spPr>
            <a:solidFill>
              <a:srgbClr val="FFFFFF"/>
            </a:solidFill>
            <a:ln w="952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78</c:v>
                </c:pt>
                <c:pt idx="1">
                  <c:v>72.099999999999994</c:v>
                </c:pt>
                <c:pt idx="2">
                  <c:v>82.4</c:v>
                </c:pt>
                <c:pt idx="3">
                  <c:v>73.7</c:v>
                </c:pt>
                <c:pt idx="4">
                  <c:v>78.7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670-4F8E-B0FA-7668F15DBB69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EAM not reported</c:v>
                </c:pt>
              </c:strCache>
            </c:strRef>
          </c:tx>
          <c:spPr>
            <a:solidFill>
              <a:srgbClr val="154C90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1993-1997</c:v>
                </c:pt>
                <c:pt idx="1">
                  <c:v>1998-2002</c:v>
                </c:pt>
                <c:pt idx="2">
                  <c:v>2003-2007</c:v>
                </c:pt>
                <c:pt idx="3">
                  <c:v>2008-2012</c:v>
                </c:pt>
                <c:pt idx="4">
                  <c:v>2013-2017</c:v>
                </c:pt>
              </c:strCache>
            </c:strRef>
          </c:cat>
          <c:val>
            <c:numRef>
              <c:f>Sheet1!$B$6:$F$6</c:f>
              <c:numCache>
                <c:formatCode>General</c:formatCode>
                <c:ptCount val="5"/>
                <c:pt idx="0">
                  <c:v>0.6</c:v>
                </c:pt>
                <c:pt idx="2">
                  <c:v>0.6</c:v>
                </c:pt>
                <c:pt idx="3">
                  <c:v>2.4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670-4F8E-B0FA-7668F15DBB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0"/>
        <c:overlap val="100"/>
        <c:axId val="-2146069480"/>
        <c:axId val="-2146415160"/>
      </c:barChart>
      <c:catAx>
        <c:axId val="-21460694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-2146415160"/>
        <c:crosses val="autoZero"/>
        <c:auto val="1"/>
        <c:lblAlgn val="ctr"/>
        <c:lblOffset val="100"/>
        <c:noMultiLvlLbl val="1"/>
      </c:catAx>
      <c:valAx>
        <c:axId val="-2146415160"/>
        <c:scaling>
          <c:orientation val="minMax"/>
          <c:max val="100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r>
                  <a:rPr lang="en-US" sz="1200" b="0" i="0" u="none" strike="noStrike" dirty="0">
                    <a:solidFill>
                      <a:srgbClr val="000000"/>
                    </a:solidFill>
                    <a:latin typeface="Helvetica Neue"/>
                  </a:rPr>
                  <a:t>Proportion of EAM </a:t>
                </a:r>
                <a:r>
                  <a:rPr lang="en-US" sz="1200" b="0" i="0" u="none" strike="noStrike" dirty="0" smtClean="0">
                    <a:solidFill>
                      <a:srgbClr val="000000"/>
                    </a:solidFill>
                    <a:latin typeface="Helvetica Neue"/>
                  </a:rPr>
                  <a:t>(%)</a:t>
                </a:r>
                <a:endParaRPr lang="en-US" sz="1200" b="0" i="0" u="none" strike="noStrike" dirty="0">
                  <a:solidFill>
                    <a:srgbClr val="000000"/>
                  </a:solidFill>
                  <a:latin typeface="Helvetica Neue"/>
                </a:endParaRPr>
              </a:p>
            </c:rich>
          </c:tx>
          <c:overlay val="1"/>
        </c:title>
        <c:numFmt formatCode="#,##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-2146069480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00551"/>
          <c:y val="0.93227635339989601"/>
          <c:w val="0.869112"/>
          <c:h val="6.7723646600104298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200" b="0" i="0" u="none" strike="noStrike">
              <a:solidFill>
                <a:srgbClr val="000000"/>
              </a:solidFill>
              <a:latin typeface="Helvetica Neue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08199999999999"/>
          <c:y val="4.11194E-2"/>
          <c:w val="0.89091799999999999"/>
          <c:h val="0.748133999999999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Direct</c:v>
                </c:pt>
              </c:strCache>
            </c:strRef>
          </c:tx>
          <c:spPr>
            <a:solidFill>
              <a:srgbClr val="5E86B8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Cross-sectional</c:v>
                </c:pt>
                <c:pt idx="1">
                  <c:v>Cohort (prospective)</c:v>
                </c:pt>
                <c:pt idx="2">
                  <c:v>Cohort (retrospective)</c:v>
                </c:pt>
                <c:pt idx="3">
                  <c:v>Case-control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30.7</c:v>
                </c:pt>
                <c:pt idx="1">
                  <c:v>31.1</c:v>
                </c:pt>
                <c:pt idx="2">
                  <c:v>4.5</c:v>
                </c:pt>
                <c:pt idx="3">
                  <c:v>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9D-4775-90E0-51A78BF950C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Indirect</c:v>
                </c:pt>
              </c:strCache>
            </c:strRef>
          </c:tx>
          <c:spPr>
            <a:solidFill>
              <a:srgbClr val="94B9DA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Cross-sectional</c:v>
                </c:pt>
                <c:pt idx="1">
                  <c:v>Cohort (prospective)</c:v>
                </c:pt>
                <c:pt idx="2">
                  <c:v>Cohort (retrospective)</c:v>
                </c:pt>
                <c:pt idx="3">
                  <c:v>Case-control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68.099999999999994</c:v>
                </c:pt>
                <c:pt idx="1">
                  <c:v>68.5</c:v>
                </c:pt>
                <c:pt idx="2">
                  <c:v>90.9</c:v>
                </c:pt>
                <c:pt idx="3">
                  <c:v>95.1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9D-4775-90E0-51A78BF950C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EAM not reported</c:v>
                </c:pt>
              </c:strCache>
            </c:strRef>
          </c:tx>
          <c:spPr>
            <a:solidFill>
              <a:srgbClr val="154C90"/>
            </a:solidFill>
            <a:ln w="6350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Cross-sectional</c:v>
                </c:pt>
                <c:pt idx="1">
                  <c:v>Cohort (prospective)</c:v>
                </c:pt>
                <c:pt idx="2">
                  <c:v>Cohort (retrospective)</c:v>
                </c:pt>
                <c:pt idx="3">
                  <c:v>Case-control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1.2</c:v>
                </c:pt>
                <c:pt idx="1">
                  <c:v>0.4</c:v>
                </c:pt>
                <c:pt idx="2">
                  <c:v>4.5999999999999996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9D-4775-90E0-51A78BF950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100"/>
        <c:axId val="-2127118344"/>
        <c:axId val="-2126976136"/>
      </c:barChart>
      <c:catAx>
        <c:axId val="-2127118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-2126976136"/>
        <c:crosses val="autoZero"/>
        <c:auto val="1"/>
        <c:lblAlgn val="ctr"/>
        <c:lblOffset val="100"/>
        <c:noMultiLvlLbl val="1"/>
      </c:catAx>
      <c:valAx>
        <c:axId val="-2126976136"/>
        <c:scaling>
          <c:orientation val="minMax"/>
          <c:max val="100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r>
                  <a:rPr lang="en-US" sz="1200" b="0" i="0" u="none" strike="noStrike" dirty="0">
                    <a:solidFill>
                      <a:srgbClr val="000000"/>
                    </a:solidFill>
                    <a:latin typeface="Helvetica Neue"/>
                  </a:rPr>
                  <a:t>Proportion of </a:t>
                </a:r>
                <a:r>
                  <a:rPr lang="en-US" sz="1200" b="0" i="0" u="none" strike="noStrike" dirty="0" smtClean="0">
                    <a:solidFill>
                      <a:srgbClr val="000000"/>
                    </a:solidFill>
                    <a:latin typeface="Helvetica Neue"/>
                  </a:rPr>
                  <a:t>EAMs </a:t>
                </a:r>
                <a:r>
                  <a:rPr lang="en-US" sz="1200" b="0" i="0" u="none" strike="noStrike" dirty="0">
                    <a:solidFill>
                      <a:srgbClr val="000000"/>
                    </a:solidFill>
                    <a:latin typeface="Helvetica Neue"/>
                  </a:rPr>
                  <a:t>(%)</a:t>
                </a:r>
              </a:p>
            </c:rich>
          </c:tx>
          <c:overlay val="1"/>
        </c:title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-2127118344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1748500000000001"/>
          <c:y val="0.93264100000000005"/>
          <c:w val="0.869112"/>
          <c:h val="6.7358600000000005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600" b="0" i="0" u="none" strike="noStrike">
              <a:solidFill>
                <a:srgbClr val="000000"/>
              </a:solidFill>
              <a:latin typeface="Helvetica Neue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08199999999999"/>
          <c:y val="2.45889E-2"/>
          <c:w val="0.89091799999999999"/>
          <c:h val="0.7956929999999999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Direct</c:v>
                </c:pt>
              </c:strCache>
            </c:strRef>
          </c:tx>
          <c:spPr>
            <a:solidFill>
              <a:srgbClr val="5E86B8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Sheet1!$B$1:$G$1</c:f>
              <c:strCache>
                <c:ptCount val="6"/>
                <c:pt idx="0">
                  <c:v>Cancer (doctor-diagnosed)</c:v>
                </c:pt>
                <c:pt idx="1">
                  <c:v>Neurological (doctor-diagnosed)</c:v>
                </c:pt>
                <c:pt idx="2">
                  <c:v>Mortality (doctor-diagnosed)</c:v>
                </c:pt>
                <c:pt idx="3">
                  <c:v>Self-reported outcomes</c:v>
                </c:pt>
                <c:pt idx="4">
                  <c:v>Genetic (obj. measure)</c:v>
                </c:pt>
                <c:pt idx="5">
                  <c:v>Neurological (obj. measure)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6.4</c:v>
                </c:pt>
                <c:pt idx="1">
                  <c:v>3.1</c:v>
                </c:pt>
                <c:pt idx="2">
                  <c:v>13.9</c:v>
                </c:pt>
                <c:pt idx="3">
                  <c:v>21.9</c:v>
                </c:pt>
                <c:pt idx="4">
                  <c:v>36.6</c:v>
                </c:pt>
                <c:pt idx="5">
                  <c:v>53.6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85E-4D71-BDF4-754B4CCE6981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Indirect</c:v>
                </c:pt>
              </c:strCache>
            </c:strRef>
          </c:tx>
          <c:spPr>
            <a:solidFill>
              <a:srgbClr val="94B9DA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Sheet1!$B$1:$G$1</c:f>
              <c:strCache>
                <c:ptCount val="6"/>
                <c:pt idx="0">
                  <c:v>Cancer (doctor-diagnosed)</c:v>
                </c:pt>
                <c:pt idx="1">
                  <c:v>Neurological (doctor-diagnosed)</c:v>
                </c:pt>
                <c:pt idx="2">
                  <c:v>Mortality (doctor-diagnosed)</c:v>
                </c:pt>
                <c:pt idx="3">
                  <c:v>Self-reported outcomes</c:v>
                </c:pt>
                <c:pt idx="4">
                  <c:v>Genetic (obj. measure)</c:v>
                </c:pt>
                <c:pt idx="5">
                  <c:v>Neurological (obj. measure)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93.1</c:v>
                </c:pt>
                <c:pt idx="1">
                  <c:v>96.9</c:v>
                </c:pt>
                <c:pt idx="2">
                  <c:v>86.1</c:v>
                </c:pt>
                <c:pt idx="3">
                  <c:v>77.7</c:v>
                </c:pt>
                <c:pt idx="4">
                  <c:v>62.3</c:v>
                </c:pt>
                <c:pt idx="5">
                  <c:v>44.9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85E-4D71-BDF4-754B4CCE6981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EAM not reported</c:v>
                </c:pt>
              </c:strCache>
            </c:strRef>
          </c:tx>
          <c:spPr>
            <a:solidFill>
              <a:srgbClr val="154C90"/>
            </a:soli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Sheet1!$B$1:$G$1</c:f>
              <c:strCache>
                <c:ptCount val="6"/>
                <c:pt idx="0">
                  <c:v>Cancer (doctor-diagnosed)</c:v>
                </c:pt>
                <c:pt idx="1">
                  <c:v>Neurological (doctor-diagnosed)</c:v>
                </c:pt>
                <c:pt idx="2">
                  <c:v>Mortality (doctor-diagnosed)</c:v>
                </c:pt>
                <c:pt idx="3">
                  <c:v>Self-reported outcomes</c:v>
                </c:pt>
                <c:pt idx="4">
                  <c:v>Genetic (obj. measure)</c:v>
                </c:pt>
                <c:pt idx="5">
                  <c:v>Neurological (obj. measure)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  <c:pt idx="0">
                  <c:v>0.5</c:v>
                </c:pt>
                <c:pt idx="1">
                  <c:v>0</c:v>
                </c:pt>
                <c:pt idx="2">
                  <c:v>0</c:v>
                </c:pt>
                <c:pt idx="3">
                  <c:v>0.4</c:v>
                </c:pt>
                <c:pt idx="4">
                  <c:v>1.1000000000000001</c:v>
                </c:pt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85E-4D71-BDF4-754B4CCE69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100"/>
        <c:axId val="2138192440"/>
        <c:axId val="-2146623272"/>
      </c:barChart>
      <c:catAx>
        <c:axId val="21381924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1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-2146623272"/>
        <c:crosses val="autoZero"/>
        <c:auto val="1"/>
        <c:lblAlgn val="ctr"/>
        <c:lblOffset val="100"/>
        <c:noMultiLvlLbl val="1"/>
      </c:catAx>
      <c:valAx>
        <c:axId val="-2146623272"/>
        <c:scaling>
          <c:orientation val="minMax"/>
          <c:max val="100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title>
          <c:tx>
            <c:rich>
              <a:bodyPr rot="-5400000"/>
              <a:lstStyle/>
              <a:p>
                <a:pPr>
                  <a:defRPr sz="1200" b="0" i="0" u="none" strike="noStrike">
                    <a:solidFill>
                      <a:srgbClr val="000000"/>
                    </a:solidFill>
                    <a:latin typeface="Helvetica Neue"/>
                  </a:defRPr>
                </a:pPr>
                <a:r>
                  <a:rPr lang="en-US" sz="1200" b="0" i="0" u="none" strike="noStrike" dirty="0">
                    <a:solidFill>
                      <a:srgbClr val="000000"/>
                    </a:solidFill>
                    <a:latin typeface="Helvetica Neue"/>
                  </a:rPr>
                  <a:t>Proportion of EAM </a:t>
                </a:r>
                <a:r>
                  <a:rPr lang="en-US" sz="1200" b="0" i="0" u="none" strike="noStrike" dirty="0" smtClean="0">
                    <a:solidFill>
                      <a:srgbClr val="000000"/>
                    </a:solidFill>
                    <a:latin typeface="Helvetica Neue"/>
                  </a:rPr>
                  <a:t>(%)</a:t>
                </a:r>
                <a:endParaRPr lang="en-US" sz="1200" b="0" i="0" u="none" strike="noStrike" dirty="0">
                  <a:solidFill>
                    <a:srgbClr val="000000"/>
                  </a:solidFill>
                  <a:latin typeface="Helvetica Neue"/>
                </a:endParaRPr>
              </a:p>
            </c:rich>
          </c:tx>
          <c:overlay val="1"/>
        </c:title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000" b="0" i="0" u="none" strike="noStrike">
                <a:solidFill>
                  <a:srgbClr val="000000"/>
                </a:solidFill>
                <a:latin typeface="Helvetica Neue"/>
              </a:defRPr>
            </a:pPr>
            <a:endParaRPr lang="en-US"/>
          </a:p>
        </c:txPr>
        <c:crossAx val="2138192440"/>
        <c:crosses val="autoZero"/>
        <c:crossBetween val="between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9.5218050517354297E-2"/>
          <c:y val="0.92921122663506495"/>
          <c:w val="0.869112"/>
          <c:h val="7.0788699999999996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200" b="0" i="0" u="none" strike="noStrike">
              <a:solidFill>
                <a:srgbClr val="000000"/>
              </a:solidFill>
              <a:latin typeface="Helvetica Neue"/>
            </a:defRPr>
          </a:pPr>
          <a:endParaRPr lang="en-US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1342" y="1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C6FA7-68A1-D041-A2E4-80A79134B748}" type="datetimeFigureOut">
              <a:rPr lang="en-US" smtClean="0"/>
              <a:pPr/>
              <a:t>11/29/2018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D2CE1-EDB2-EC44-A1EA-6D5125FC7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6875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342" y="1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8B379E4-33E1-43B4-A3F0-486FE9A36444}" type="datetimeFigureOut">
              <a:rPr lang="en-GB"/>
              <a:pPr>
                <a:defRPr/>
              </a:pPr>
              <a:t>29/11/2018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7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8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0D03DAE-34B7-460F-9623-DC6DE5FBCB5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937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06555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5124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8911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453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7864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670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2951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9810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24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5109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029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200" noProof="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561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1202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sz="2200" noProof="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4551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8712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4849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6158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3430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8368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5F30FC2-C69E-0543-9483-D4671774BEF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43310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0982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810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632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1808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19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4303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582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3809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039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en-GB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381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D03DAE-34B7-460F-9623-DC6DE5FBCB56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801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7200" y="6305550"/>
            <a:ext cx="6705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0" rIns="0" bIns="0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rgbClr val="002664"/>
                </a:solidFill>
                <a:latin typeface="+mn-lt"/>
                <a:ea typeface="+mn-ea"/>
                <a:cs typeface="+mn-cs"/>
              </a:rPr>
              <a:t>INSTITUTE OF OCCUPATIONAL MEDICINE </a:t>
            </a:r>
            <a:r>
              <a:rPr lang="en-US" sz="1200" b="1" baseline="30000">
                <a:solidFill>
                  <a:srgbClr val="002664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>
                <a:solidFill>
                  <a:srgbClr val="002664"/>
                </a:solidFill>
                <a:latin typeface="+mn-lt"/>
                <a:ea typeface="+mn-ea"/>
                <a:cs typeface="+mn-cs"/>
              </a:rPr>
              <a:t> Edinburgh </a:t>
            </a:r>
            <a:r>
              <a:rPr lang="en-US" sz="1200" b="1" baseline="30000">
                <a:solidFill>
                  <a:srgbClr val="002664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>
                <a:solidFill>
                  <a:srgbClr val="002664"/>
                </a:solidFill>
                <a:latin typeface="+mn-lt"/>
                <a:ea typeface="+mn-ea"/>
                <a:cs typeface="+mn-cs"/>
              </a:rPr>
              <a:t> UK</a:t>
            </a:r>
            <a:endParaRPr lang="en-US" sz="900">
              <a:solidFill>
                <a:srgbClr val="00266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7391400" y="6305550"/>
            <a:ext cx="15240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0" rIns="0" bIns="0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rgbClr val="002664"/>
                </a:solidFill>
                <a:latin typeface="+mn-lt"/>
                <a:ea typeface="+mn-ea"/>
                <a:cs typeface="+mn-cs"/>
              </a:rPr>
              <a:t>www.iom-world.org </a:t>
            </a:r>
            <a:endParaRPr lang="en-US" sz="1200">
              <a:solidFill>
                <a:srgbClr val="002664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260350"/>
            <a:ext cx="28114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49666" y="1828799"/>
            <a:ext cx="8360934" cy="1938079"/>
          </a:xfrm>
        </p:spPr>
        <p:txBody>
          <a:bodyPr/>
          <a:lstStyle>
            <a:lvl1pPr algn="r">
              <a:defRPr sz="3800" b="1" baseline="0">
                <a:solidFill>
                  <a:srgbClr val="243489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249666" y="4157678"/>
            <a:ext cx="8360934" cy="1481121"/>
          </a:xfrm>
        </p:spPr>
        <p:txBody>
          <a:bodyPr/>
          <a:lstStyle>
            <a:lvl1pPr marL="0" indent="0" algn="r">
              <a:buFont typeface="Times" pitchFamily="-65" charset="0"/>
              <a:buNone/>
              <a:defRPr/>
            </a:lvl1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volgpagina - Algemeen 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 lIns="0" tIns="0" rIns="0" bIns="0" anchor="t">
            <a:normAutofit/>
          </a:bodyPr>
          <a:lstStyle>
            <a:lvl1pPr algn="l">
              <a:defRPr sz="3600" b="1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896544"/>
          </a:xfr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52392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pagina - Algemeen 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3059832" y="1988840"/>
            <a:ext cx="5976664" cy="1224136"/>
          </a:xfrm>
        </p:spPr>
        <p:txBody>
          <a:bodyPr lIns="0" tIns="0" rIns="0" bIns="0" anchor="t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7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70243" y="3717031"/>
            <a:ext cx="5966254" cy="216024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400" b="1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Voornaam Achternaam</a:t>
            </a:r>
            <a:endParaRPr lang="nl-NL" dirty="0"/>
          </a:p>
        </p:txBody>
      </p:sp>
      <p:cxnSp>
        <p:nvCxnSpPr>
          <p:cNvPr id="8" name="Rechte verbindingslijn 7"/>
          <p:cNvCxnSpPr/>
          <p:nvPr userDrawn="1"/>
        </p:nvCxnSpPr>
        <p:spPr bwMode="white">
          <a:xfrm>
            <a:off x="3059832" y="3573015"/>
            <a:ext cx="40680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tekst 19"/>
          <p:cNvSpPr>
            <a:spLocks noGrp="1"/>
          </p:cNvSpPr>
          <p:nvPr>
            <p:ph type="body" sz="quarter" idx="13" hasCustomPrompt="1"/>
          </p:nvPr>
        </p:nvSpPr>
        <p:spPr>
          <a:xfrm>
            <a:off x="3069585" y="3981061"/>
            <a:ext cx="5966915" cy="216024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nl-NL" dirty="0" smtClean="0"/>
              <a:t>Functie omschrijving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4583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volgpagina - Algemeen 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 lIns="0" tIns="0" rIns="0" bIns="0" anchor="t">
            <a:normAutofit/>
          </a:bodyPr>
          <a:lstStyle>
            <a:lvl1pPr algn="l">
              <a:defRPr sz="3600" b="1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896544"/>
          </a:xfr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88492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92970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92970" y="3545086"/>
            <a:ext cx="7358063" cy="794743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300"/>
            </a:lvl1pPr>
            <a:lvl2pPr marL="0" indent="0" algn="ctr">
              <a:spcBef>
                <a:spcPts val="0"/>
              </a:spcBef>
              <a:buSzTx/>
              <a:buNone/>
              <a:defRPr sz="2300"/>
            </a:lvl2pPr>
            <a:lvl3pPr marL="0" indent="0" algn="ctr">
              <a:spcBef>
                <a:spcPts val="0"/>
              </a:spcBef>
              <a:buSzTx/>
              <a:buNone/>
              <a:defRPr sz="2300"/>
            </a:lvl3pPr>
            <a:lvl4pPr marL="0" indent="0" algn="ctr">
              <a:spcBef>
                <a:spcPts val="0"/>
              </a:spcBef>
              <a:buSzTx/>
              <a:buNone/>
              <a:defRPr sz="2300"/>
            </a:lvl4pPr>
            <a:lvl5pPr marL="0" indent="0" algn="ctr">
              <a:spcBef>
                <a:spcPts val="0"/>
              </a:spcBef>
              <a:buSzTx/>
              <a:buNone/>
              <a:defRPr sz="23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36677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43489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6600"/>
              </a:buClr>
              <a:defRPr/>
            </a:lvl1pPr>
            <a:lvl2pPr>
              <a:buClr>
                <a:srgbClr val="FF6600"/>
              </a:buClr>
              <a:defRPr/>
            </a:lvl2pPr>
            <a:lvl3pPr>
              <a:buClr>
                <a:srgbClr val="FF6600"/>
              </a:buClr>
              <a:defRPr/>
            </a:lvl3pPr>
            <a:lvl4pPr>
              <a:buClr>
                <a:srgbClr val="FF6600"/>
              </a:buClr>
              <a:defRPr/>
            </a:lvl4pPr>
            <a:lvl5pPr>
              <a:buClr>
                <a:srgbClr val="FF6600"/>
              </a:buClr>
              <a:defRPr/>
            </a:lvl5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Seminar HWU February  2016</a:t>
            </a:r>
            <a:endParaRPr lang="en-US" dirty="0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43489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Seminar HWU February 2016</a:t>
            </a:r>
            <a:endParaRPr lang="en-US" dirty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687AE-5EF6-4832-AEEE-5168F518665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Seminar HWU February 2016</a:t>
            </a:r>
            <a:endParaRPr lang="en-US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FE69A-7CD2-4811-9EC6-B6C62F35501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 - Algemeen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2483768" y="4293096"/>
            <a:ext cx="6660232" cy="2208245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NL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2627784" y="4581129"/>
            <a:ext cx="6624736" cy="960107"/>
          </a:xfrm>
        </p:spPr>
        <p:txBody>
          <a:bodyPr lIns="0" tIns="0" rIns="0" bIns="0" anchor="t">
            <a:normAutofit/>
          </a:bodyPr>
          <a:lstStyle>
            <a:lvl1pPr algn="l">
              <a:defRPr sz="3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2638195" y="5733256"/>
            <a:ext cx="5822238" cy="288032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4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Voornaam Achternaam</a:t>
            </a:r>
            <a:endParaRPr lang="nl-NL" dirty="0"/>
          </a:p>
        </p:txBody>
      </p:sp>
      <p:cxnSp>
        <p:nvCxnSpPr>
          <p:cNvPr id="19" name="Rechte verbindingslijn 18"/>
          <p:cNvCxnSpPr/>
          <p:nvPr userDrawn="1"/>
        </p:nvCxnSpPr>
        <p:spPr bwMode="white">
          <a:xfrm>
            <a:off x="2627784" y="5541235"/>
            <a:ext cx="4068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jdelijke aanduiding voor tekst 19"/>
          <p:cNvSpPr>
            <a:spLocks noGrp="1"/>
          </p:cNvSpPr>
          <p:nvPr>
            <p:ph type="body" sz="quarter" idx="11" hasCustomPrompt="1"/>
          </p:nvPr>
        </p:nvSpPr>
        <p:spPr>
          <a:xfrm>
            <a:off x="2637533" y="6021288"/>
            <a:ext cx="5822900" cy="28803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nl-NL" dirty="0" smtClean="0"/>
              <a:t>Functie omschrijving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5409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volgpaginga - Algemeen 0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 lIns="0" tIns="0" rIns="0" bIns="0" anchor="t">
            <a:normAutofit/>
          </a:bodyPr>
          <a:lstStyle>
            <a:lvl1pPr algn="l">
              <a:defRPr sz="3600" b="1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896544"/>
          </a:xfr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0253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pagina - Algemeen 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2483768" y="4293096"/>
            <a:ext cx="6660232" cy="2208245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NL"/>
          </a:p>
        </p:txBody>
      </p:sp>
      <p:sp>
        <p:nvSpPr>
          <p:cNvPr id="8" name="Titel 1"/>
          <p:cNvSpPr>
            <a:spLocks noGrp="1"/>
          </p:cNvSpPr>
          <p:nvPr>
            <p:ph type="ctrTitle"/>
          </p:nvPr>
        </p:nvSpPr>
        <p:spPr>
          <a:xfrm>
            <a:off x="2627784" y="4581129"/>
            <a:ext cx="6624736" cy="960107"/>
          </a:xfrm>
        </p:spPr>
        <p:txBody>
          <a:bodyPr lIns="0" tIns="0" rIns="0" bIns="0" anchor="t">
            <a:normAutofit/>
          </a:bodyPr>
          <a:lstStyle>
            <a:lvl1pPr algn="l">
              <a:defRPr sz="3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2638195" y="5733256"/>
            <a:ext cx="5822238" cy="288032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4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Voornaam Achternaam</a:t>
            </a:r>
            <a:endParaRPr lang="nl-NL" dirty="0"/>
          </a:p>
        </p:txBody>
      </p:sp>
      <p:cxnSp>
        <p:nvCxnSpPr>
          <p:cNvPr id="10" name="Rechte verbindingslijn 9"/>
          <p:cNvCxnSpPr/>
          <p:nvPr userDrawn="1"/>
        </p:nvCxnSpPr>
        <p:spPr bwMode="white">
          <a:xfrm>
            <a:off x="2627784" y="5541235"/>
            <a:ext cx="4068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jdelijke aanduiding voor tekst 19"/>
          <p:cNvSpPr>
            <a:spLocks noGrp="1"/>
          </p:cNvSpPr>
          <p:nvPr>
            <p:ph type="body" sz="quarter" idx="11" hasCustomPrompt="1"/>
          </p:nvPr>
        </p:nvSpPr>
        <p:spPr>
          <a:xfrm>
            <a:off x="2637533" y="6021288"/>
            <a:ext cx="5822900" cy="28803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nl-NL" dirty="0" smtClean="0"/>
              <a:t>Functie omschrijving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06895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volgpagina - Algemeen 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 lIns="0" tIns="0" rIns="0" bIns="0" anchor="t">
            <a:normAutofit/>
          </a:bodyPr>
          <a:lstStyle>
            <a:lvl1pPr algn="l">
              <a:defRPr sz="3600" b="1">
                <a:solidFill>
                  <a:srgbClr val="7030A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896544"/>
          </a:xfrm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1161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pagina - Algemeen 0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/>
          <p:cNvSpPr/>
          <p:nvPr userDrawn="1"/>
        </p:nvSpPr>
        <p:spPr>
          <a:xfrm>
            <a:off x="2483768" y="4293096"/>
            <a:ext cx="6660232" cy="2208245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NL"/>
          </a:p>
        </p:txBody>
      </p:sp>
      <p:sp>
        <p:nvSpPr>
          <p:cNvPr id="18" name="Titel 1"/>
          <p:cNvSpPr>
            <a:spLocks noGrp="1"/>
          </p:cNvSpPr>
          <p:nvPr>
            <p:ph type="ctrTitle"/>
          </p:nvPr>
        </p:nvSpPr>
        <p:spPr>
          <a:xfrm>
            <a:off x="2627784" y="4581129"/>
            <a:ext cx="6624736" cy="960107"/>
          </a:xfrm>
        </p:spPr>
        <p:txBody>
          <a:bodyPr lIns="0" tIns="0" rIns="0" bIns="0" anchor="t">
            <a:normAutofit/>
          </a:bodyPr>
          <a:lstStyle>
            <a:lvl1pPr algn="l">
              <a:defRPr sz="3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1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2638195" y="5733256"/>
            <a:ext cx="5822238" cy="288032"/>
          </a:xfrm>
        </p:spPr>
        <p:txBody>
          <a:bodyPr lIns="0" tIns="0" rIns="0" bIns="0" anchor="t">
            <a:normAutofit/>
          </a:bodyPr>
          <a:lstStyle>
            <a:lvl1pPr marL="0" indent="0" algn="l">
              <a:buNone/>
              <a:defRPr sz="1400" b="1" baseline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Voornaam Achternaam</a:t>
            </a:r>
            <a:endParaRPr lang="nl-NL" dirty="0"/>
          </a:p>
        </p:txBody>
      </p:sp>
      <p:cxnSp>
        <p:nvCxnSpPr>
          <p:cNvPr id="20" name="Rechte verbindingslijn 19"/>
          <p:cNvCxnSpPr/>
          <p:nvPr userDrawn="1"/>
        </p:nvCxnSpPr>
        <p:spPr bwMode="white">
          <a:xfrm>
            <a:off x="2627784" y="5541235"/>
            <a:ext cx="4068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jdelijke aanduiding voor tekst 19"/>
          <p:cNvSpPr>
            <a:spLocks noGrp="1"/>
          </p:cNvSpPr>
          <p:nvPr>
            <p:ph type="body" sz="quarter" idx="11" hasCustomPrompt="1"/>
          </p:nvPr>
        </p:nvSpPr>
        <p:spPr>
          <a:xfrm>
            <a:off x="2637533" y="6021288"/>
            <a:ext cx="5822900" cy="288032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nl-NL" dirty="0" smtClean="0"/>
              <a:t>Functie omschrijving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09235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5.jp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113" y="0"/>
            <a:ext cx="9132887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447800"/>
            <a:ext cx="8534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</a:t>
            </a:r>
            <a:endParaRPr lang="en-US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86600" y="6400800"/>
            <a:ext cx="990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100" i="1" smtClean="0">
                <a:solidFill>
                  <a:srgbClr val="243489"/>
                </a:solidFill>
                <a:latin typeface="Verdana" pitchFamily="-84" charset="0"/>
                <a:ea typeface="Verdana" pitchFamily="-84" charset="0"/>
                <a:cs typeface="Verdana" pitchFamily="-84" charset="0"/>
              </a:defRPr>
            </a:lvl1pPr>
          </a:lstStyle>
          <a:p>
            <a:pPr>
              <a:defRPr/>
            </a:pPr>
            <a:fld id="{478660D9-AF12-7241-BC89-E1B5F360FA5E}" type="datetime1">
              <a:rPr lang="en-US" smtClean="0"/>
              <a:pPr>
                <a:defRPr/>
              </a:pPr>
              <a:t>11/29/2018</a:t>
            </a:fld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46200" y="6402388"/>
            <a:ext cx="55880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100" b="1" i="1" smtClean="0">
                <a:solidFill>
                  <a:srgbClr val="243489"/>
                </a:solidFill>
                <a:latin typeface="Verdana"/>
                <a:ea typeface="+mn-ea"/>
                <a:cs typeface="Verdana"/>
              </a:defRPr>
            </a:lvl1pPr>
          </a:lstStyle>
          <a:p>
            <a:pPr>
              <a:defRPr/>
            </a:pPr>
            <a:r>
              <a:rPr lang="en-US" dirty="0" smtClean="0"/>
              <a:t>Seminar HWU February 2016</a:t>
            </a:r>
            <a:endParaRPr lang="en-US" dirty="0"/>
          </a:p>
        </p:txBody>
      </p:sp>
      <p:sp>
        <p:nvSpPr>
          <p:cNvPr id="1844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64008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 b="1" i="1" smtClean="0">
                <a:solidFill>
                  <a:srgbClr val="243489"/>
                </a:solidFill>
                <a:latin typeface="Verdana" pitchFamily="-84" charset="0"/>
                <a:ea typeface="Verdana" pitchFamily="-84" charset="0"/>
                <a:cs typeface="Verdana" pitchFamily="-84" charset="0"/>
              </a:defRPr>
            </a:lvl1pPr>
          </a:lstStyle>
          <a:p>
            <a:pPr>
              <a:defRPr/>
            </a:pPr>
            <a:fld id="{80DCE24E-8235-49FE-8614-E8BE7D88F96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2" name="Picture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6384925"/>
            <a:ext cx="711200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43489"/>
          </a:solidFill>
          <a:latin typeface="Verdana"/>
          <a:ea typeface="ＭＳ Ｐゴシック" pitchFamily="-65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43489"/>
          </a:solidFill>
          <a:latin typeface="Verdana" pitchFamily="-84" charset="0"/>
          <a:ea typeface="ＭＳ Ｐゴシック" pitchFamily="-65" charset="-128"/>
          <a:cs typeface="ＭＳ Ｐゴシック" pitchFamily="-65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43489"/>
          </a:solidFill>
          <a:latin typeface="Verdana" pitchFamily="-84" charset="0"/>
          <a:ea typeface="ＭＳ Ｐゴシック" pitchFamily="-65" charset="-128"/>
          <a:cs typeface="ＭＳ Ｐゴシック" pitchFamily="-65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43489"/>
          </a:solidFill>
          <a:latin typeface="Verdana" pitchFamily="-84" charset="0"/>
          <a:ea typeface="ＭＳ Ｐゴシック" pitchFamily="-65" charset="-128"/>
          <a:cs typeface="ＭＳ Ｐゴシック" pitchFamily="-65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43489"/>
          </a:solidFill>
          <a:latin typeface="Verdana" pitchFamily="-84" charset="0"/>
          <a:ea typeface="ＭＳ Ｐゴシック" pitchFamily="-65" charset="-128"/>
          <a:cs typeface="ＭＳ Ｐゴシック" pitchFamily="-65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-65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-65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-65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-65" charset="0"/>
        </a:defRPr>
      </a:lvl9pPr>
    </p:titleStyle>
    <p:bodyStyle>
      <a:lvl1pPr marL="533400" indent="-5334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Times" pitchFamily="-84" charset="0"/>
        <a:buChar char="•"/>
        <a:defRPr sz="2800">
          <a:solidFill>
            <a:srgbClr val="243489"/>
          </a:solidFill>
          <a:latin typeface="Verdana"/>
          <a:ea typeface="ＭＳ Ｐゴシック" pitchFamily="-65" charset="-128"/>
          <a:cs typeface="Verdana"/>
        </a:defRPr>
      </a:lvl1pPr>
      <a:lvl2pPr marL="914400" indent="-4572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Times" pitchFamily="-84" charset="0"/>
        <a:buChar char="•"/>
        <a:defRPr sz="2400">
          <a:solidFill>
            <a:srgbClr val="243489"/>
          </a:solidFill>
          <a:latin typeface="Verdana"/>
          <a:ea typeface="ＭＳ Ｐゴシック" pitchFamily="-65" charset="-128"/>
          <a:cs typeface="Verdana"/>
        </a:defRPr>
      </a:lvl2pPr>
      <a:lvl3pPr marL="1371600" indent="-4572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Times" pitchFamily="-84" charset="0"/>
        <a:buChar char="•"/>
        <a:defRPr sz="2400">
          <a:solidFill>
            <a:srgbClr val="243489"/>
          </a:solidFill>
          <a:latin typeface="Verdana"/>
          <a:ea typeface="ＭＳ Ｐゴシック" pitchFamily="-65" charset="-128"/>
          <a:cs typeface="Verdana"/>
        </a:defRPr>
      </a:lvl3pPr>
      <a:lvl4pPr marL="1752600" indent="-3810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Times" pitchFamily="-84" charset="0"/>
        <a:buChar char="•"/>
        <a:defRPr sz="2000">
          <a:solidFill>
            <a:srgbClr val="243489"/>
          </a:solidFill>
          <a:latin typeface="Verdana"/>
          <a:ea typeface="ＭＳ Ｐゴシック" pitchFamily="-65" charset="-128"/>
          <a:cs typeface="Verdana"/>
        </a:defRPr>
      </a:lvl4pPr>
      <a:lvl5pPr marL="2209800" indent="-381000" algn="l" rtl="0" eaLnBrk="1" fontAlgn="base" hangingPunct="1">
        <a:spcBef>
          <a:spcPct val="20000"/>
        </a:spcBef>
        <a:spcAft>
          <a:spcPct val="0"/>
        </a:spcAft>
        <a:buClr>
          <a:srgbClr val="FF6600"/>
        </a:buClr>
        <a:buFont typeface="Times" pitchFamily="-84" charset="0"/>
        <a:buChar char="•"/>
        <a:defRPr sz="2000">
          <a:solidFill>
            <a:srgbClr val="243489"/>
          </a:solidFill>
          <a:latin typeface="Verdana"/>
          <a:ea typeface="ＭＳ Ｐゴシック" pitchFamily="-65" charset="-128"/>
          <a:cs typeface="Verdana"/>
        </a:defRPr>
      </a:lvl5pPr>
      <a:lvl6pPr marL="2667000" indent="-381000" algn="l" rtl="0" eaLnBrk="1" fontAlgn="base" hangingPunct="1">
        <a:spcBef>
          <a:spcPct val="20000"/>
        </a:spcBef>
        <a:spcAft>
          <a:spcPct val="0"/>
        </a:spcAft>
        <a:buClr>
          <a:srgbClr val="007CC4"/>
        </a:buClr>
        <a:buFont typeface="Times" pitchFamily="-65" charset="0"/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3124200" indent="-381000" algn="l" rtl="0" eaLnBrk="1" fontAlgn="base" hangingPunct="1">
        <a:spcBef>
          <a:spcPct val="20000"/>
        </a:spcBef>
        <a:spcAft>
          <a:spcPct val="0"/>
        </a:spcAft>
        <a:buClr>
          <a:srgbClr val="007CC4"/>
        </a:buClr>
        <a:buFont typeface="Times" pitchFamily="-65" charset="0"/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581400" indent="-381000" algn="l" rtl="0" eaLnBrk="1" fontAlgn="base" hangingPunct="1">
        <a:spcBef>
          <a:spcPct val="20000"/>
        </a:spcBef>
        <a:spcAft>
          <a:spcPct val="0"/>
        </a:spcAft>
        <a:buClr>
          <a:srgbClr val="007CC4"/>
        </a:buClr>
        <a:buFont typeface="Times" pitchFamily="-65" charset="0"/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4038600" indent="-381000" algn="l" rtl="0" eaLnBrk="1" fontAlgn="base" hangingPunct="1">
        <a:spcBef>
          <a:spcPct val="20000"/>
        </a:spcBef>
        <a:spcAft>
          <a:spcPct val="0"/>
        </a:spcAft>
        <a:buClr>
          <a:srgbClr val="007CC4"/>
        </a:buClr>
        <a:buFont typeface="Times" pitchFamily="-65" charset="0"/>
        <a:buChar char="•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67544" y="266633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D1BC9-13D7-49EA-B637-C48606E62DF3}" type="datetimeFigureOut">
              <a:rPr lang="nl-NL" smtClean="0"/>
              <a:t>29-11-2018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D79D1-8903-443A-80C8-9B1017441DD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0283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://www.google.co.uk/url?sa=i&amp;rct=j&amp;q=&amp;esrc=s&amp;source=images&amp;cd=&amp;cad=rja&amp;uact=8&amp;ved=0ahUKEwjAoYz3nuzSAhUG1xQKHQ_OBggQjRwIBw&amp;url=http://www.ucl.ac.uk/~ucjtjla/&amp;psig=AFQjCNH-p3gBH1sC9-7LNWNDC_-RCZBhjQ&amp;ust=1490345235270930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Karen.galea@iom-world.org" TargetMode="External"/><Relationship Id="rId2" Type="http://schemas.openxmlformats.org/officeDocument/2006/relationships/hyperlink" Target="http://www.impress-project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mailto:Ioannis.basinas@iom-world.or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.uk/url?sa=i&amp;rct=j&amp;q=&amp;esrc=s&amp;source=images&amp;cd=&amp;cad=rja&amp;uact=8&amp;ved=0ahUKEwjAoYz3nuzSAhUG1xQKHQ_OBggQjRwIBw&amp;url=http://www.ucl.ac.uk/~ucjtjla/&amp;psig=AFQjCNH-p3gBH1sC9-7LNWNDC_-RCZBhjQ&amp;ust=1490345235270930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6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hyperlink" Target="http://www.google.co.uk/url?sa=i&amp;rct=j&amp;q=&amp;esrc=s&amp;source=images&amp;cd=&amp;cad=rja&amp;uact=8&amp;ved=0ahUKEwjAoYz3nuzSAhUG1xQKHQ_OBggQjRwIBw&amp;url=http://www.ucl.ac.uk/~ucjtjla/&amp;psig=AFQjCNH-p3gBH1sC9-7LNWNDC_-RCZBhjQ&amp;ust=1490345235270930" TargetMode="External"/><Relationship Id="rId4" Type="http://schemas.openxmlformats.org/officeDocument/2006/relationships/image" Target="../media/image19.jpe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ctrTitle"/>
          </p:nvPr>
        </p:nvSpPr>
        <p:spPr>
          <a:xfrm>
            <a:off x="228341" y="1463041"/>
            <a:ext cx="8742362" cy="1463039"/>
          </a:xfrm>
          <a:noFill/>
        </p:spPr>
        <p:txBody>
          <a:bodyPr/>
          <a:lstStyle/>
          <a:p>
            <a:pPr algn="l"/>
            <a:r>
              <a:rPr lang="en-GB" sz="4000" dirty="0"/>
              <a:t/>
            </a:r>
            <a:br>
              <a:rPr lang="en-GB" sz="4000" dirty="0"/>
            </a:b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400" b="0" dirty="0" smtClean="0">
              <a:latin typeface="Verdana" pitchFamily="34" charset="0"/>
              <a:ea typeface="ＭＳ Ｐゴシック"/>
              <a:cs typeface="Verdana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428386" y="3492819"/>
            <a:ext cx="8360934" cy="1737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65" charset="0"/>
              <a:buNone/>
              <a:defRPr sz="28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4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4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3pPr>
            <a:lvl4pPr marL="1752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0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4pPr>
            <a:lvl5pPr marL="22098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0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5pPr>
            <a:lvl6pPr marL="26670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6pPr>
            <a:lvl7pPr marL="31242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7pPr>
            <a:lvl8pPr marL="35814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8pPr>
            <a:lvl9pPr marL="4038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9pPr>
          </a:lstStyle>
          <a:p>
            <a:pPr defTabSz="914400"/>
            <a:r>
              <a:rPr lang="en-GB" sz="2000" kern="0" dirty="0" smtClean="0"/>
              <a:t>KS Galea, I Basinas, JW Cherrie (IOM)</a:t>
            </a:r>
          </a:p>
          <a:p>
            <a:pPr defTabSz="914400"/>
            <a:r>
              <a:rPr lang="en-GB" sz="2000" kern="0" dirty="0" smtClean="0"/>
              <a:t>K Jones, A-H Harding (HSL)</a:t>
            </a:r>
          </a:p>
          <a:p>
            <a:pPr defTabSz="914400"/>
            <a:r>
              <a:rPr lang="en-GB" sz="2000" kern="0" dirty="0" smtClean="0"/>
              <a:t>H </a:t>
            </a:r>
            <a:r>
              <a:rPr lang="en-GB" sz="2000" kern="0" dirty="0" err="1" smtClean="0"/>
              <a:t>Kromhout</a:t>
            </a:r>
            <a:r>
              <a:rPr lang="en-GB" sz="2000" kern="0" dirty="0" smtClean="0"/>
              <a:t>, R Vermeulen, J </a:t>
            </a:r>
            <a:r>
              <a:rPr lang="en-GB" sz="2000" kern="0" dirty="0" err="1"/>
              <a:t>O</a:t>
            </a:r>
            <a:r>
              <a:rPr lang="en-GB" sz="2000" kern="0" dirty="0" err="1" smtClean="0"/>
              <a:t>hlander</a:t>
            </a:r>
            <a:r>
              <a:rPr lang="en-GB" sz="2000" kern="0" dirty="0"/>
              <a:t>, S </a:t>
            </a:r>
            <a:r>
              <a:rPr lang="en-GB" sz="2000" kern="0" dirty="0" err="1"/>
              <a:t>F</a:t>
            </a:r>
            <a:r>
              <a:rPr lang="en-GB" sz="2000" kern="0" dirty="0" err="1" smtClean="0"/>
              <a:t>uhrimann</a:t>
            </a:r>
            <a:r>
              <a:rPr lang="en-GB" sz="2000" kern="0" dirty="0" smtClean="0"/>
              <a:t> (IRAS)</a:t>
            </a:r>
          </a:p>
          <a:p>
            <a:pPr defTabSz="914400"/>
            <a:r>
              <a:rPr lang="en-GB" sz="2000" kern="0" dirty="0" smtClean="0">
                <a:latin typeface="Verdana" pitchFamily="34" charset="0"/>
                <a:ea typeface="ＭＳ Ｐゴシック"/>
                <a:cs typeface="Verdana" pitchFamily="34" charset="0"/>
              </a:rPr>
              <a:t>A </a:t>
            </a:r>
            <a:r>
              <a:rPr lang="en-GB" sz="2000" kern="0" dirty="0" err="1" smtClean="0">
                <a:latin typeface="Verdana" pitchFamily="34" charset="0"/>
                <a:ea typeface="ＭＳ Ｐゴシック"/>
                <a:cs typeface="Verdana" pitchFamily="34" charset="0"/>
              </a:rPr>
              <a:t>Povey</a:t>
            </a:r>
            <a:r>
              <a:rPr lang="en-GB" sz="2000" kern="0" dirty="0" smtClean="0">
                <a:latin typeface="Verdana" pitchFamily="34" charset="0"/>
                <a:ea typeface="ＭＳ Ｐゴシック"/>
                <a:cs typeface="Verdana" pitchFamily="34" charset="0"/>
              </a:rPr>
              <a:t>, M van </a:t>
            </a:r>
            <a:r>
              <a:rPr lang="en-GB" sz="2000" kern="0" dirty="0" err="1" smtClean="0">
                <a:latin typeface="Verdana" pitchFamily="34" charset="0"/>
                <a:ea typeface="ＭＳ Ｐゴシック"/>
                <a:cs typeface="Verdana" pitchFamily="34" charset="0"/>
              </a:rPr>
              <a:t>Tongeren</a:t>
            </a:r>
            <a:r>
              <a:rPr lang="en-GB" sz="2000" kern="0" dirty="0" smtClean="0">
                <a:latin typeface="Verdana" pitchFamily="34" charset="0"/>
                <a:ea typeface="ＭＳ Ｐゴシック"/>
                <a:cs typeface="Verdana" pitchFamily="34" charset="0"/>
              </a:rPr>
              <a:t> (University of Manchester)</a:t>
            </a:r>
          </a:p>
          <a:p>
            <a:pPr defTabSz="914400"/>
            <a:endParaRPr lang="en-US" sz="2400" kern="0" dirty="0" smtClean="0">
              <a:latin typeface="Verdana" pitchFamily="34" charset="0"/>
              <a:ea typeface="ＭＳ Ｐゴシック"/>
              <a:cs typeface="Verdana" pitchFamily="34" charset="0"/>
            </a:endParaRPr>
          </a:p>
        </p:txBody>
      </p:sp>
      <p:pic>
        <p:nvPicPr>
          <p:cNvPr id="6" name="Picture 4778" descr="50m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8108" y="5597274"/>
            <a:ext cx="1282702" cy="1163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Related image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50" y="5987303"/>
            <a:ext cx="1826475" cy="7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940" y="5311893"/>
            <a:ext cx="2290763" cy="57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915"/>
              </p:ext>
            </p:extLst>
          </p:nvPr>
        </p:nvGraphicFramePr>
        <p:xfrm>
          <a:off x="1357260" y="1381326"/>
          <a:ext cx="7935912" cy="12198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6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solidFill>
                            <a:srgbClr val="7030A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IMPRESS: Improving exposure assessment methodologies for epidemiological studies on </a:t>
                      </a:r>
                      <a:r>
                        <a:rPr lang="en-GB" sz="2400" dirty="0" smtClean="0">
                          <a:solidFill>
                            <a:srgbClr val="7030A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Plant Protection Products</a:t>
                      </a:r>
                      <a:endParaRPr lang="en-GB" sz="2400" dirty="0">
                        <a:solidFill>
                          <a:srgbClr val="7030A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073" name="Picture 2" descr="logo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128" y="1243584"/>
            <a:ext cx="1817688" cy="140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F0000"/>
                </a:solidFill>
              </a:rPr>
              <a:t>WP1: </a:t>
            </a:r>
            <a:r>
              <a:rPr lang="en-GB" sz="2400" dirty="0"/>
              <a:t>Review </a:t>
            </a:r>
            <a:r>
              <a:rPr lang="en-GB" sz="2400" dirty="0" smtClean="0"/>
              <a:t>exposure </a:t>
            </a:r>
            <a:r>
              <a:rPr lang="en-GB" sz="2400" dirty="0"/>
              <a:t>assessment </a:t>
            </a:r>
            <a:r>
              <a:rPr lang="en-GB" sz="2400" dirty="0" smtClean="0"/>
              <a:t>methods used </a:t>
            </a:r>
            <a:r>
              <a:rPr lang="en-GB" sz="2400" dirty="0"/>
              <a:t>in occupational </a:t>
            </a:r>
            <a:r>
              <a:rPr lang="en-GB" sz="2400" dirty="0" smtClean="0"/>
              <a:t>epidemiology </a:t>
            </a:r>
            <a:r>
              <a:rPr lang="en-GB" sz="2400" dirty="0" smtClean="0">
                <a:solidFill>
                  <a:srgbClr val="FF0000"/>
                </a:solidFill>
              </a:rPr>
              <a:t>(IRAS)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06769"/>
            <a:ext cx="8534400" cy="4994031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solidFill>
                  <a:srgbClr val="7030A0"/>
                </a:solidFill>
              </a:rPr>
              <a:t>Objectives: </a:t>
            </a:r>
            <a:r>
              <a:rPr lang="en-GB" sz="2400" dirty="0" smtClean="0">
                <a:solidFill>
                  <a:srgbClr val="7030A0"/>
                </a:solidFill>
              </a:rPr>
              <a:t>Establish overview </a:t>
            </a:r>
            <a:r>
              <a:rPr lang="en-GB" sz="2400" dirty="0">
                <a:solidFill>
                  <a:srgbClr val="7030A0"/>
                </a:solidFill>
              </a:rPr>
              <a:t>of </a:t>
            </a:r>
            <a:r>
              <a:rPr lang="en-GB" sz="2400" dirty="0" smtClean="0">
                <a:solidFill>
                  <a:srgbClr val="7030A0"/>
                </a:solidFill>
              </a:rPr>
              <a:t>pesticide EAMs </a:t>
            </a:r>
            <a:r>
              <a:rPr lang="en-GB" sz="2400" dirty="0">
                <a:solidFill>
                  <a:srgbClr val="7030A0"/>
                </a:solidFill>
              </a:rPr>
              <a:t>used </a:t>
            </a:r>
            <a:r>
              <a:rPr lang="en-GB" sz="2400" dirty="0" smtClean="0">
                <a:solidFill>
                  <a:srgbClr val="7030A0"/>
                </a:solidFill>
              </a:rPr>
              <a:t>in agricultural studies </a:t>
            </a:r>
          </a:p>
          <a:p>
            <a:endParaRPr lang="en-GB" sz="2400" dirty="0" smtClean="0"/>
          </a:p>
          <a:p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8" name="Picture 7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fbeelding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139" y="2168769"/>
            <a:ext cx="3657600" cy="4232031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148247" y="2792193"/>
            <a:ext cx="5169877" cy="360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5334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8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4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4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3pPr>
            <a:lvl4pPr marL="1752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0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4pPr>
            <a:lvl5pPr marL="22098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0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5pPr>
            <a:lvl6pPr marL="26670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6pPr>
            <a:lvl7pPr marL="31242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7pPr>
            <a:lvl8pPr marL="35814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8pPr>
            <a:lvl9pPr marL="4038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9pPr>
          </a:lstStyle>
          <a:p>
            <a:pPr defTabSz="914400"/>
            <a:r>
              <a:rPr lang="en-GB" kern="0" dirty="0" smtClean="0"/>
              <a:t>COMPLETED - will discuss in more detail shortly</a:t>
            </a:r>
          </a:p>
          <a:p>
            <a:pPr defTabSz="914400"/>
            <a:endParaRPr lang="en-GB" sz="2000" kern="0" dirty="0" smtClean="0"/>
          </a:p>
          <a:p>
            <a:pPr defTabSz="914400"/>
            <a:endParaRPr lang="en-GB" sz="2000" kern="0" dirty="0" smtClean="0"/>
          </a:p>
          <a:p>
            <a:pPr defTabSz="914400"/>
            <a:endParaRPr lang="en-GB" sz="2000" kern="0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320249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F0000"/>
                </a:solidFill>
              </a:rPr>
              <a:t>WP2: </a:t>
            </a:r>
            <a:r>
              <a:rPr lang="en-GB" sz="2400" dirty="0"/>
              <a:t>Recall of past </a:t>
            </a:r>
            <a:r>
              <a:rPr lang="en-GB" sz="2400" dirty="0" smtClean="0"/>
              <a:t>pesticide </a:t>
            </a:r>
            <a:br>
              <a:rPr lang="en-GB" sz="2400" dirty="0" smtClean="0"/>
            </a:br>
            <a:r>
              <a:rPr lang="en-GB" sz="2400" dirty="0" smtClean="0"/>
              <a:t>exposure </a:t>
            </a:r>
            <a:r>
              <a:rPr lang="en-GB" sz="2400" dirty="0"/>
              <a:t>and determinants </a:t>
            </a:r>
            <a:r>
              <a:rPr lang="en-GB" sz="2400" dirty="0" smtClean="0">
                <a:solidFill>
                  <a:srgbClr val="FF0000"/>
                </a:solidFill>
              </a:rPr>
              <a:t>(HSL)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468" y="1625929"/>
            <a:ext cx="8534400" cy="4648200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solidFill>
                  <a:srgbClr val="7030A0"/>
                </a:solidFill>
              </a:rPr>
              <a:t>Objectives:</a:t>
            </a:r>
            <a:r>
              <a:rPr lang="en-GB" sz="2400" dirty="0" smtClean="0">
                <a:solidFill>
                  <a:srgbClr val="7030A0"/>
                </a:solidFill>
              </a:rPr>
              <a:t> </a:t>
            </a:r>
            <a:r>
              <a:rPr lang="en-GB" sz="2400" dirty="0">
                <a:solidFill>
                  <a:srgbClr val="7030A0"/>
                </a:solidFill>
              </a:rPr>
              <a:t>E</a:t>
            </a:r>
            <a:r>
              <a:rPr lang="en-GB" sz="2400" dirty="0" smtClean="0">
                <a:solidFill>
                  <a:srgbClr val="7030A0"/>
                </a:solidFill>
              </a:rPr>
              <a:t>valuate </a:t>
            </a:r>
            <a:r>
              <a:rPr lang="en-GB" sz="2400" dirty="0">
                <a:solidFill>
                  <a:srgbClr val="7030A0"/>
                </a:solidFill>
              </a:rPr>
              <a:t>recall of </a:t>
            </a:r>
            <a:r>
              <a:rPr lang="en-GB" sz="2400" dirty="0" smtClean="0">
                <a:solidFill>
                  <a:srgbClr val="7030A0"/>
                </a:solidFill>
              </a:rPr>
              <a:t>exposure to PPPs and info. on </a:t>
            </a:r>
            <a:r>
              <a:rPr lang="en-GB" sz="2400" dirty="0">
                <a:solidFill>
                  <a:srgbClr val="7030A0"/>
                </a:solidFill>
              </a:rPr>
              <a:t>exposure determinants to determine </a:t>
            </a:r>
            <a:r>
              <a:rPr lang="en-GB" sz="2400" dirty="0" smtClean="0">
                <a:solidFill>
                  <a:srgbClr val="7030A0"/>
                </a:solidFill>
              </a:rPr>
              <a:t>size </a:t>
            </a:r>
            <a:r>
              <a:rPr lang="en-GB" sz="2400" dirty="0">
                <a:solidFill>
                  <a:srgbClr val="7030A0"/>
                </a:solidFill>
              </a:rPr>
              <a:t>of </a:t>
            </a:r>
            <a:r>
              <a:rPr lang="en-GB" sz="2400" dirty="0" smtClean="0">
                <a:solidFill>
                  <a:srgbClr val="7030A0"/>
                </a:solidFill>
              </a:rPr>
              <a:t>any recall </a:t>
            </a:r>
            <a:r>
              <a:rPr lang="en-GB" sz="2400" dirty="0">
                <a:solidFill>
                  <a:srgbClr val="7030A0"/>
                </a:solidFill>
              </a:rPr>
              <a:t>bias </a:t>
            </a:r>
            <a:r>
              <a:rPr lang="en-GB" sz="2400" dirty="0" smtClean="0">
                <a:solidFill>
                  <a:srgbClr val="7030A0"/>
                </a:solidFill>
              </a:rPr>
              <a:t>&amp; </a:t>
            </a:r>
            <a:r>
              <a:rPr lang="en-GB" sz="2400" dirty="0">
                <a:solidFill>
                  <a:srgbClr val="7030A0"/>
                </a:solidFill>
              </a:rPr>
              <a:t>misclassification </a:t>
            </a:r>
            <a:r>
              <a:rPr lang="en-GB" sz="2400" dirty="0" smtClean="0">
                <a:solidFill>
                  <a:srgbClr val="7030A0"/>
                </a:solidFill>
              </a:rPr>
              <a:t>effect  </a:t>
            </a:r>
          </a:p>
          <a:p>
            <a:pPr marL="0" indent="0">
              <a:buNone/>
            </a:pPr>
            <a:endParaRPr lang="en-GB" sz="2000" dirty="0">
              <a:solidFill>
                <a:srgbClr val="7030A0"/>
              </a:solidFill>
            </a:endParaRPr>
          </a:p>
          <a:p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Identify existing records </a:t>
            </a:r>
          </a:p>
          <a:p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Re-interview participants from existing cohorts </a:t>
            </a:r>
          </a:p>
          <a:p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Evaluate reliability and validity of retrospectively reported pesticide use info. </a:t>
            </a:r>
          </a:p>
          <a:p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0182" y="57514"/>
            <a:ext cx="2359478" cy="132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02457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F0000"/>
                </a:solidFill>
              </a:rPr>
              <a:t>WP3: </a:t>
            </a:r>
            <a:r>
              <a:rPr lang="en-GB" sz="2400" dirty="0"/>
              <a:t>Assess </a:t>
            </a:r>
            <a:r>
              <a:rPr lang="en-GB" sz="2400" dirty="0" smtClean="0"/>
              <a:t>reliability &amp; </a:t>
            </a:r>
            <a:r>
              <a:rPr lang="en-GB" sz="2400" dirty="0"/>
              <a:t>validity of individual-based </a:t>
            </a:r>
            <a:r>
              <a:rPr lang="en-GB" sz="2400" dirty="0" smtClean="0"/>
              <a:t>EAMs </a:t>
            </a:r>
            <a:r>
              <a:rPr lang="en-GB" sz="2400" dirty="0" smtClean="0">
                <a:solidFill>
                  <a:srgbClr val="FF0000"/>
                </a:solidFill>
              </a:rPr>
              <a:t>(IOM)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solidFill>
                  <a:srgbClr val="7030A0"/>
                </a:solidFill>
              </a:rPr>
              <a:t>Objectives:</a:t>
            </a:r>
            <a:r>
              <a:rPr lang="en-GB" sz="2400" dirty="0">
                <a:solidFill>
                  <a:srgbClr val="7030A0"/>
                </a:solidFill>
              </a:rPr>
              <a:t> E</a:t>
            </a:r>
            <a:r>
              <a:rPr lang="en-GB" sz="2400" dirty="0" smtClean="0">
                <a:solidFill>
                  <a:srgbClr val="7030A0"/>
                </a:solidFill>
              </a:rPr>
              <a:t>xamine reliability &amp; </a:t>
            </a:r>
            <a:r>
              <a:rPr lang="en-GB" sz="2400" dirty="0">
                <a:solidFill>
                  <a:srgbClr val="7030A0"/>
                </a:solidFill>
              </a:rPr>
              <a:t>validity of currently available individual-based </a:t>
            </a:r>
            <a:r>
              <a:rPr lang="en-GB" sz="2400" dirty="0" smtClean="0">
                <a:solidFill>
                  <a:srgbClr val="7030A0"/>
                </a:solidFill>
              </a:rPr>
              <a:t>EAMs</a:t>
            </a:r>
            <a:endParaRPr lang="en-GB" sz="24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GB" sz="2000" dirty="0" smtClean="0"/>
          </a:p>
          <a:p>
            <a:r>
              <a:rPr lang="en-GB" sz="2400" dirty="0" smtClean="0"/>
              <a:t>Collect biological samples from subset of workers from studies previously mentioned</a:t>
            </a:r>
          </a:p>
          <a:p>
            <a:endParaRPr lang="en-GB" sz="1200" dirty="0" smtClean="0"/>
          </a:p>
          <a:p>
            <a:r>
              <a:rPr lang="en-GB" sz="2400" dirty="0" smtClean="0"/>
              <a:t>Urinary </a:t>
            </a:r>
            <a:r>
              <a:rPr lang="en-GB" sz="2400" dirty="0"/>
              <a:t>biomarkers </a:t>
            </a:r>
            <a:r>
              <a:rPr lang="en-GB" sz="2400" dirty="0" smtClean="0"/>
              <a:t>selection based </a:t>
            </a:r>
            <a:r>
              <a:rPr lang="en-GB" sz="2400" dirty="0"/>
              <a:t>on</a:t>
            </a:r>
            <a:r>
              <a:rPr lang="en-GB" sz="2400" dirty="0" smtClean="0"/>
              <a:t>:</a:t>
            </a:r>
            <a:endParaRPr lang="en-GB" sz="2400" dirty="0"/>
          </a:p>
          <a:p>
            <a:pPr lvl="2"/>
            <a:r>
              <a:rPr lang="en-GB" sz="2000" dirty="0"/>
              <a:t>Extent of use within the study populations</a:t>
            </a:r>
          </a:p>
          <a:p>
            <a:pPr lvl="2"/>
            <a:r>
              <a:rPr lang="en-GB" sz="2000" dirty="0"/>
              <a:t>Knowledge of </a:t>
            </a:r>
            <a:r>
              <a:rPr lang="en-GB" sz="2000" dirty="0" err="1"/>
              <a:t>toxicokinetics</a:t>
            </a:r>
            <a:r>
              <a:rPr lang="en-GB" sz="2000" dirty="0"/>
              <a:t> parameters </a:t>
            </a:r>
          </a:p>
          <a:p>
            <a:pPr lvl="2"/>
            <a:r>
              <a:rPr lang="en-GB" sz="2000" dirty="0"/>
              <a:t>Validity of biomonitoring methods</a:t>
            </a:r>
          </a:p>
          <a:p>
            <a:endParaRPr lang="en-GB" sz="1200" dirty="0" smtClean="0"/>
          </a:p>
          <a:p>
            <a:r>
              <a:rPr lang="en-GB" sz="2400" dirty="0" smtClean="0"/>
              <a:t>Validate EAMs against biomonitoring data</a:t>
            </a:r>
          </a:p>
          <a:p>
            <a:pPr marL="457200" lvl="1" indent="0">
              <a:buNone/>
            </a:pPr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1448" y="3096491"/>
            <a:ext cx="1710047" cy="1876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339612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rgbClr val="FF0000"/>
                </a:solidFill>
              </a:rPr>
              <a:t>WP4: </a:t>
            </a:r>
            <a:r>
              <a:rPr lang="en-GB" sz="2400" dirty="0" smtClean="0"/>
              <a:t>Compare performance </a:t>
            </a:r>
            <a:r>
              <a:rPr lang="en-GB" sz="2400" dirty="0"/>
              <a:t>of </a:t>
            </a:r>
            <a:r>
              <a:rPr lang="en-GB" sz="2400" dirty="0" smtClean="0"/>
              <a:t>EAMs </a:t>
            </a:r>
            <a:r>
              <a:rPr lang="en-GB" sz="2400" dirty="0"/>
              <a:t>in existing epidemiological </a:t>
            </a:r>
            <a:r>
              <a:rPr lang="en-GB" sz="2400" dirty="0" smtClean="0"/>
              <a:t>studies </a:t>
            </a:r>
            <a:r>
              <a:rPr lang="en-GB" sz="2400" dirty="0" smtClean="0">
                <a:solidFill>
                  <a:srgbClr val="FF0000"/>
                </a:solidFill>
              </a:rPr>
              <a:t>(IRAS)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solidFill>
                  <a:srgbClr val="7030A0"/>
                </a:solidFill>
              </a:rPr>
              <a:t>Objectives: </a:t>
            </a:r>
            <a:r>
              <a:rPr lang="en-GB" sz="2400" dirty="0" smtClean="0">
                <a:solidFill>
                  <a:srgbClr val="7030A0"/>
                </a:solidFill>
              </a:rPr>
              <a:t>Compare performance </a:t>
            </a:r>
            <a:r>
              <a:rPr lang="en-GB" sz="2400" dirty="0">
                <a:solidFill>
                  <a:srgbClr val="7030A0"/>
                </a:solidFill>
              </a:rPr>
              <a:t>of different exposure group- and individual based </a:t>
            </a:r>
            <a:r>
              <a:rPr lang="en-GB" sz="2400" dirty="0" smtClean="0">
                <a:solidFill>
                  <a:srgbClr val="7030A0"/>
                </a:solidFill>
              </a:rPr>
              <a:t>EA </a:t>
            </a:r>
            <a:r>
              <a:rPr lang="en-GB" sz="2400" dirty="0">
                <a:solidFill>
                  <a:srgbClr val="7030A0"/>
                </a:solidFill>
              </a:rPr>
              <a:t>indices </a:t>
            </a:r>
            <a:r>
              <a:rPr lang="en-GB" sz="2400" dirty="0" smtClean="0">
                <a:solidFill>
                  <a:srgbClr val="7030A0"/>
                </a:solidFill>
              </a:rPr>
              <a:t>to </a:t>
            </a:r>
            <a:r>
              <a:rPr lang="en-GB" sz="2400" dirty="0">
                <a:solidFill>
                  <a:srgbClr val="7030A0"/>
                </a:solidFill>
              </a:rPr>
              <a:t>inform future </a:t>
            </a:r>
            <a:r>
              <a:rPr lang="en-GB" sz="2400" dirty="0" smtClean="0">
                <a:solidFill>
                  <a:srgbClr val="7030A0"/>
                </a:solidFill>
              </a:rPr>
              <a:t>epi studies </a:t>
            </a:r>
            <a:r>
              <a:rPr lang="en-GB" sz="2400" dirty="0">
                <a:solidFill>
                  <a:srgbClr val="7030A0"/>
                </a:solidFill>
              </a:rPr>
              <a:t>about </a:t>
            </a:r>
            <a:r>
              <a:rPr lang="en-GB" sz="2400" dirty="0" smtClean="0">
                <a:solidFill>
                  <a:srgbClr val="7030A0"/>
                </a:solidFill>
              </a:rPr>
              <a:t>most </a:t>
            </a:r>
            <a:r>
              <a:rPr lang="en-GB" sz="2400" dirty="0">
                <a:solidFill>
                  <a:srgbClr val="7030A0"/>
                </a:solidFill>
              </a:rPr>
              <a:t>reliable </a:t>
            </a:r>
            <a:r>
              <a:rPr lang="en-GB" sz="2400" dirty="0" smtClean="0">
                <a:solidFill>
                  <a:srgbClr val="7030A0"/>
                </a:solidFill>
              </a:rPr>
              <a:t>to </a:t>
            </a:r>
            <a:r>
              <a:rPr lang="en-GB" sz="2400" dirty="0">
                <a:solidFill>
                  <a:srgbClr val="7030A0"/>
                </a:solidFill>
              </a:rPr>
              <a:t>be employed in analysis with health </a:t>
            </a:r>
            <a:r>
              <a:rPr lang="en-GB" sz="2400" dirty="0" smtClean="0">
                <a:solidFill>
                  <a:srgbClr val="7030A0"/>
                </a:solidFill>
              </a:rPr>
              <a:t>data</a:t>
            </a:r>
          </a:p>
          <a:p>
            <a:pPr marL="0" indent="0">
              <a:buNone/>
            </a:pPr>
            <a:endParaRPr lang="en-GB" sz="2400" dirty="0" smtClean="0">
              <a:solidFill>
                <a:srgbClr val="FF0000"/>
              </a:solidFill>
            </a:endParaRPr>
          </a:p>
          <a:p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Compare congruence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in assigned exposure using different general 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population JEMs and CEMs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using 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same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job history 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info</a:t>
            </a:r>
          </a:p>
          <a:p>
            <a:endParaRPr lang="en-GB" sz="1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Apply alternative group- and individual based exposure classifications in existing epi studies to 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assess impact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on 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exposure response </a:t>
            </a:r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associations</a:t>
            </a:r>
          </a:p>
          <a:p>
            <a:endParaRPr lang="en-GB" sz="2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en-GB" sz="2000" dirty="0"/>
          </a:p>
          <a:p>
            <a:pPr marL="0" indent="0">
              <a:buNone/>
            </a:pPr>
            <a:r>
              <a:rPr lang="en-GB" sz="2000" dirty="0"/>
              <a:t> 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8" name="Picture 7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192069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627784" y="4293097"/>
            <a:ext cx="6408712" cy="720080"/>
          </a:xfrm>
        </p:spPr>
        <p:txBody>
          <a:bodyPr>
            <a:normAutofit/>
          </a:bodyPr>
          <a:lstStyle/>
          <a:p>
            <a:r>
              <a:rPr lang="en-US" sz="1700" dirty="0"/>
              <a:t>A systematic review of exposure assessment methods in studies of occupational pesticide exposure 1993-2017	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142251" y="5049180"/>
            <a:ext cx="5822238" cy="162018"/>
          </a:xfrm>
        </p:spPr>
        <p:txBody>
          <a:bodyPr>
            <a:no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Johan Ohlander</a:t>
            </a:r>
            <a:r>
              <a:rPr lang="en-US" sz="1000" baseline="30000" dirty="0">
                <a:solidFill>
                  <a:srgbClr val="000000"/>
                </a:solidFill>
              </a:rPr>
              <a:t>1</a:t>
            </a:r>
            <a:r>
              <a:rPr lang="en-US" sz="1000" dirty="0">
                <a:solidFill>
                  <a:srgbClr val="000000"/>
                </a:solidFill>
              </a:rPr>
              <a:t>, Hans Kromhout</a:t>
            </a:r>
            <a:r>
              <a:rPr lang="en-US" sz="1000" baseline="30000" dirty="0">
                <a:solidFill>
                  <a:srgbClr val="000000"/>
                </a:solidFill>
              </a:rPr>
              <a:t>1</a:t>
            </a:r>
            <a:r>
              <a:rPr lang="en-US" sz="1000" dirty="0">
                <a:solidFill>
                  <a:srgbClr val="000000"/>
                </a:solidFill>
              </a:rPr>
              <a:t> on behalf of the IMPRESS research group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1"/>
          </p:nvPr>
        </p:nvSpPr>
        <p:spPr>
          <a:xfrm>
            <a:off x="3141589" y="5283206"/>
            <a:ext cx="5822900" cy="162018"/>
          </a:xfrm>
        </p:spPr>
        <p:txBody>
          <a:bodyPr>
            <a:noAutofit/>
          </a:bodyPr>
          <a:lstStyle/>
          <a:p>
            <a:r>
              <a:rPr lang="en-US" sz="1000" dirty="0"/>
              <a:t>1. Institute for Risk Assessment Sciences</a:t>
            </a:r>
          </a:p>
        </p:txBody>
      </p:sp>
      <p:pic>
        <p:nvPicPr>
          <p:cNvPr id="7" name="Picture 2" descr="http://www.impress-project.org/attachments/logo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7" y="1052736"/>
            <a:ext cx="1070545" cy="50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627784" y="5715253"/>
            <a:ext cx="6408712" cy="720080"/>
          </a:xfrm>
          <a:prstGeom prst="rect">
            <a:avLst/>
          </a:prstGeom>
        </p:spPr>
        <p:txBody>
          <a:bodyPr vert="horz" lIns="0" tIns="0" rIns="0" bIns="0" rtlCol="0" anchor="t"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400" b="1" dirty="0" smtClean="0">
                <a:solidFill>
                  <a:srgbClr val="FF0000"/>
                </a:solidFill>
              </a:rPr>
              <a:t>Note: This is an edited version of presentation given at X2018, Sept 2018</a:t>
            </a:r>
            <a:r>
              <a:rPr lang="en-US" sz="1700" dirty="0" smtClean="0"/>
              <a:t>	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288282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Objective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To systematically review </a:t>
            </a:r>
            <a:r>
              <a:rPr lang="en-US" sz="2400" dirty="0" smtClean="0"/>
              <a:t>EAMs </a:t>
            </a:r>
            <a:r>
              <a:rPr lang="en-US" sz="2400" dirty="0"/>
              <a:t>used in epidemiological studies of occupational exposure to </a:t>
            </a:r>
            <a:r>
              <a:rPr lang="en-US" sz="2400" dirty="0" smtClean="0"/>
              <a:t>pesticides </a:t>
            </a:r>
            <a:r>
              <a:rPr lang="en-US" sz="2400" dirty="0"/>
              <a:t>published the last 25 </a:t>
            </a:r>
            <a:r>
              <a:rPr lang="en-US" sz="2400" dirty="0" smtClean="0"/>
              <a:t>years</a:t>
            </a:r>
          </a:p>
          <a:p>
            <a:endParaRPr lang="en-US" sz="2400" dirty="0"/>
          </a:p>
          <a:p>
            <a:r>
              <a:rPr lang="en-US" sz="2400" dirty="0"/>
              <a:t>This </a:t>
            </a:r>
            <a:r>
              <a:rPr lang="en-US" sz="2400" dirty="0" smtClean="0"/>
              <a:t>review, </a:t>
            </a:r>
            <a:r>
              <a:rPr lang="en-US" sz="2400" dirty="0"/>
              <a:t>combined with future studies assessing the validity of </a:t>
            </a:r>
            <a:r>
              <a:rPr lang="en-US" sz="2400" dirty="0" smtClean="0"/>
              <a:t>EAMs </a:t>
            </a:r>
            <a:r>
              <a:rPr lang="en-US" sz="2400" dirty="0"/>
              <a:t>may inform on the magnitude of exposure misclassification</a:t>
            </a:r>
          </a:p>
          <a:p>
            <a:endParaRPr lang="en-US" sz="2200" dirty="0"/>
          </a:p>
        </p:txBody>
      </p:sp>
      <p:pic>
        <p:nvPicPr>
          <p:cNvPr id="5" name="Picture 4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64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Methods: </a:t>
            </a:r>
            <a:r>
              <a:rPr lang="en-US" sz="3200" dirty="0" smtClean="0">
                <a:solidFill>
                  <a:srgbClr val="002060"/>
                </a:solidFill>
              </a:rPr>
              <a:t>Searches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Medline and </a:t>
            </a:r>
            <a:r>
              <a:rPr lang="en-US" sz="2200" dirty="0" err="1"/>
              <a:t>Embase</a:t>
            </a:r>
            <a:r>
              <a:rPr lang="en-US" sz="2200" dirty="0"/>
              <a:t> (subject headings and keywords): </a:t>
            </a:r>
          </a:p>
          <a:p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endParaRPr lang="en-US" sz="2200" dirty="0"/>
          </a:p>
          <a:p>
            <a:endParaRPr lang="en-US" sz="2200" dirty="0"/>
          </a:p>
          <a:p>
            <a:endParaRPr lang="en-US" sz="2200" dirty="0" smtClean="0"/>
          </a:p>
          <a:p>
            <a:r>
              <a:rPr lang="en-US" sz="2200" dirty="0" smtClean="0"/>
              <a:t>Original </a:t>
            </a:r>
            <a:r>
              <a:rPr lang="en-US" sz="2200" dirty="0"/>
              <a:t>research </a:t>
            </a:r>
            <a:r>
              <a:rPr lang="en-US" sz="2200" dirty="0" smtClean="0"/>
              <a:t>published: 1/1/1993 - 31/12/2017</a:t>
            </a:r>
          </a:p>
          <a:p>
            <a:pPr marL="0" indent="0">
              <a:buNone/>
            </a:pPr>
            <a:endParaRPr lang="en-US" sz="22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Languages</a:t>
            </a:r>
          </a:p>
          <a:p>
            <a:pPr marL="742950" lvl="2" indent="-342900"/>
            <a:r>
              <a:rPr lang="en-US" sz="2000" dirty="0" smtClean="0"/>
              <a:t>English</a:t>
            </a:r>
            <a:r>
              <a:rPr lang="en-US" sz="2000" dirty="0"/>
              <a:t>, Dutch, Spanish, French, German and Scandinavian languages</a:t>
            </a:r>
          </a:p>
          <a:p>
            <a:endParaRPr lang="en-US" sz="2200" dirty="0">
              <a:latin typeface="Calibri"/>
              <a:cs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9876" y="1812892"/>
            <a:ext cx="77249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pesticide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200" dirty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occupational exposure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dermal exposure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inhalation exposure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dietary exposure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paternal exposure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maternal exposure </a:t>
            </a:r>
            <a:r>
              <a:rPr lang="en-US" sz="22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environmental monitoring</a:t>
            </a:r>
            <a:r>
              <a:rPr lang="en-US" sz="2200" dirty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22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5" name="Picture 4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449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Methods: </a:t>
            </a:r>
            <a:r>
              <a:rPr lang="en-US" sz="3200" dirty="0" smtClean="0">
                <a:solidFill>
                  <a:srgbClr val="002060"/>
                </a:solidFill>
              </a:rPr>
              <a:t>Study </a:t>
            </a:r>
            <a:r>
              <a:rPr lang="en-US" sz="3200" dirty="0">
                <a:solidFill>
                  <a:srgbClr val="002060"/>
                </a:solidFill>
              </a:rPr>
              <a:t>eligibility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Included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S</a:t>
            </a:r>
            <a:r>
              <a:rPr lang="en-US" sz="2200" dirty="0" smtClean="0"/>
              <a:t>tudies </a:t>
            </a:r>
            <a:r>
              <a:rPr lang="en-US" sz="2200" dirty="0"/>
              <a:t>analyzing associations of occupational pesticide exposure and any health outcome </a:t>
            </a:r>
            <a:endParaRPr lang="en-US" sz="2200" dirty="0" smtClean="0"/>
          </a:p>
          <a:p>
            <a:pPr lvl="1"/>
            <a:endParaRPr lang="en-US" sz="2200" dirty="0"/>
          </a:p>
          <a:p>
            <a:r>
              <a:rPr lang="en-US" sz="2200" dirty="0"/>
              <a:t>Excluded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reviews 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methodology studies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case reports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descriptive studies without health endpoints</a:t>
            </a:r>
          </a:p>
        </p:txBody>
      </p:sp>
      <p:pic>
        <p:nvPicPr>
          <p:cNvPr id="4" name="Picture 3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24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Results: </a:t>
            </a:r>
            <a:r>
              <a:rPr lang="en-US" sz="3200" dirty="0" smtClean="0">
                <a:solidFill>
                  <a:srgbClr val="002060"/>
                </a:solidFill>
              </a:rPr>
              <a:t>Screening</a:t>
            </a:r>
            <a:endParaRPr lang="en-US" sz="3200" dirty="0">
              <a:solidFill>
                <a:srgbClr val="00206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68310" y="1341400"/>
            <a:ext cx="6576213" cy="4541960"/>
            <a:chOff x="683568" y="1173981"/>
            <a:chExt cx="5040561" cy="3526835"/>
          </a:xfrm>
        </p:grpSpPr>
        <p:cxnSp>
          <p:nvCxnSpPr>
            <p:cNvPr id="10" name="Straight Arrow Connector 9"/>
            <p:cNvCxnSpPr>
              <a:cxnSpLocks noChangeShapeType="1"/>
            </p:cNvCxnSpPr>
            <p:nvPr/>
          </p:nvCxnSpPr>
          <p:spPr bwMode="auto">
            <a:xfrm>
              <a:off x="1403648" y="1627592"/>
              <a:ext cx="0" cy="24566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1" name="Straight Arrow Connector 10"/>
            <p:cNvCxnSpPr>
              <a:cxnSpLocks noChangeShapeType="1"/>
            </p:cNvCxnSpPr>
            <p:nvPr/>
          </p:nvCxnSpPr>
          <p:spPr bwMode="auto">
            <a:xfrm>
              <a:off x="1403648" y="2326109"/>
              <a:ext cx="0" cy="40372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2" name="Straight Arrow Connector 11"/>
            <p:cNvCxnSpPr>
              <a:cxnSpLocks noChangeShapeType="1"/>
            </p:cNvCxnSpPr>
            <p:nvPr/>
          </p:nvCxnSpPr>
          <p:spPr bwMode="auto">
            <a:xfrm>
              <a:off x="2339752" y="2110085"/>
              <a:ext cx="86933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5" name="Straight Arrow Connector 14"/>
            <p:cNvCxnSpPr>
              <a:cxnSpLocks noChangeShapeType="1"/>
            </p:cNvCxnSpPr>
            <p:nvPr/>
          </p:nvCxnSpPr>
          <p:spPr bwMode="auto">
            <a:xfrm>
              <a:off x="1403648" y="3190205"/>
              <a:ext cx="0" cy="4320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6" name="Straight Arrow Connector 15"/>
            <p:cNvCxnSpPr>
              <a:cxnSpLocks noChangeShapeType="1"/>
            </p:cNvCxnSpPr>
            <p:nvPr/>
          </p:nvCxnSpPr>
          <p:spPr bwMode="auto">
            <a:xfrm>
              <a:off x="2339752" y="2974181"/>
              <a:ext cx="86933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19" name="Straight Arrow Connector 18"/>
            <p:cNvCxnSpPr>
              <a:cxnSpLocks noChangeShapeType="1"/>
            </p:cNvCxnSpPr>
            <p:nvPr/>
          </p:nvCxnSpPr>
          <p:spPr bwMode="auto">
            <a:xfrm>
              <a:off x="2339752" y="1390005"/>
              <a:ext cx="86933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sp>
          <p:nvSpPr>
            <p:cNvPr id="4" name="TextBox 3"/>
            <p:cNvSpPr txBox="1"/>
            <p:nvPr/>
          </p:nvSpPr>
          <p:spPr>
            <a:xfrm>
              <a:off x="3203848" y="1245989"/>
              <a:ext cx="1368152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Arial"/>
                  <a:cs typeface="Arial"/>
                </a:rPr>
                <a:t>n=222 duplicates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03848" y="1864444"/>
              <a:ext cx="1656184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/>
                  <a:ea typeface="ＭＳ 明朝"/>
                  <a:cs typeface="Arial"/>
                </a:rPr>
                <a:t>n=4506 off topic titles</a:t>
              </a:r>
              <a:br>
                <a:rPr lang="en-US" sz="1200" dirty="0">
                  <a:solidFill>
                    <a:srgbClr val="000000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srgbClr val="000000"/>
                  </a:solidFill>
                  <a:latin typeface="Arial"/>
                  <a:ea typeface="ＭＳ 明朝"/>
                  <a:cs typeface="Arial"/>
                </a:rPr>
                <a:t>n=241 reviews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03848" y="2470125"/>
              <a:ext cx="2016224" cy="7886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n=776 reviews </a:t>
              </a:r>
              <a:b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n=243 methodology </a:t>
              </a:r>
              <a:b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n=689 no outcome </a:t>
              </a:r>
              <a:b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n=343 incorrect population </a:t>
              </a:r>
              <a:endParaRPr lang="en-US" sz="1200" dirty="0" smtClean="0">
                <a:solidFill>
                  <a:prstClr val="black"/>
                </a:solidFill>
                <a:latin typeface="Arial"/>
                <a:ea typeface="ＭＳ 明朝"/>
                <a:cs typeface="Arial"/>
              </a:endParaRPr>
            </a:p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n=364 </a:t>
              </a: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incorrect exposure</a:t>
              </a:r>
              <a:endParaRPr lang="en-US" sz="1200" dirty="0">
                <a:solidFill>
                  <a:srgbClr val="000000"/>
                </a:solidFill>
                <a:latin typeface="Arial"/>
                <a:ea typeface="ＭＳ 明朝"/>
                <a:cs typeface="Arial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03849" y="3694261"/>
              <a:ext cx="2520280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/>
                  <a:ea typeface="ＭＳ 明朝"/>
                  <a:cs typeface="Arial"/>
                </a:rPr>
                <a:t>n=247 data extraction not possible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3568" y="1173981"/>
              <a:ext cx="1656184" cy="46166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Medline and </a:t>
              </a:r>
              <a:r>
                <a:rPr lang="en-US" sz="1200" dirty="0" err="1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Embase</a:t>
              </a: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 </a:t>
              </a:r>
              <a:b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(n=8945)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83568" y="1877129"/>
              <a:ext cx="1656184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Titles screened</a:t>
              </a:r>
              <a:b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(n=8723)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83568" y="2728540"/>
              <a:ext cx="1656184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Abstracts screened</a:t>
              </a:r>
              <a:b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prstClr val="black"/>
                  </a:solidFill>
                  <a:latin typeface="Arial"/>
                  <a:ea typeface="ＭＳ 明朝"/>
                  <a:cs typeface="Arial"/>
                </a:rPr>
                <a:t>(n=3976)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3568" y="3622253"/>
              <a:ext cx="2016224" cy="46166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srgbClr val="000000"/>
                  </a:solidFill>
                  <a:latin typeface="Arial"/>
                  <a:ea typeface="ＭＳ 明朝"/>
                  <a:cs typeface="Arial"/>
                </a:rPr>
                <a:t>Eligible for data extraction</a:t>
              </a:r>
              <a:br>
                <a:rPr lang="en-US" sz="1200" dirty="0">
                  <a:solidFill>
                    <a:srgbClr val="000000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srgbClr val="000000"/>
                  </a:solidFill>
                  <a:latin typeface="Arial"/>
                  <a:ea typeface="ＭＳ 明朝"/>
                  <a:cs typeface="Arial"/>
                </a:rPr>
                <a:t>(n=1561)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3568" y="4342333"/>
              <a:ext cx="2016224" cy="35848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>
                  <a:solidFill>
                    <a:srgbClr val="FF0000"/>
                  </a:solidFill>
                  <a:latin typeface="Arial"/>
                  <a:ea typeface="ＭＳ 明朝"/>
                  <a:cs typeface="Arial"/>
                </a:rPr>
                <a:t>Completed data extraction</a:t>
              </a:r>
              <a:br>
                <a:rPr lang="en-US" sz="1200" dirty="0">
                  <a:solidFill>
                    <a:srgbClr val="FF0000"/>
                  </a:solidFill>
                  <a:latin typeface="Arial"/>
                  <a:ea typeface="ＭＳ 明朝"/>
                  <a:cs typeface="Arial"/>
                </a:rPr>
              </a:br>
              <a:r>
                <a:rPr lang="en-US" sz="1200" dirty="0">
                  <a:solidFill>
                    <a:srgbClr val="FF0000"/>
                  </a:solidFill>
                  <a:latin typeface="Arial"/>
                  <a:ea typeface="ＭＳ 明朝"/>
                  <a:cs typeface="Arial"/>
                </a:rPr>
                <a:t>(n=1314)</a:t>
              </a:r>
            </a:p>
          </p:txBody>
        </p:sp>
        <p:cxnSp>
          <p:nvCxnSpPr>
            <p:cNvPr id="31" name="Straight Arrow Connector 30"/>
            <p:cNvCxnSpPr>
              <a:cxnSpLocks noChangeShapeType="1"/>
              <a:endCxn id="24" idx="1"/>
            </p:cNvCxnSpPr>
            <p:nvPr/>
          </p:nvCxnSpPr>
          <p:spPr bwMode="auto">
            <a:xfrm flipV="1">
              <a:off x="2699792" y="3832761"/>
              <a:ext cx="504057" cy="551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  <p:cxnSp>
          <p:nvCxnSpPr>
            <p:cNvPr id="33" name="Straight Arrow Connector 32"/>
            <p:cNvCxnSpPr>
              <a:cxnSpLocks noChangeShapeType="1"/>
            </p:cNvCxnSpPr>
            <p:nvPr/>
          </p:nvCxnSpPr>
          <p:spPr bwMode="auto">
            <a:xfrm>
              <a:off x="1403648" y="4083918"/>
              <a:ext cx="0" cy="2584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CCCCCC">
                        <a:alpha val="74998"/>
                      </a:srgbClr>
                    </a:outerShdw>
                  </a:effectLst>
                </a14:hiddenEffects>
              </a:ext>
            </a:extLst>
          </p:spPr>
        </p:cxnSp>
      </p:grpSp>
      <p:pic>
        <p:nvPicPr>
          <p:cNvPr id="21" name="Picture 20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Footer Placeholder 3"/>
          <p:cNvSpPr txBox="1">
            <a:spLocks/>
          </p:cNvSpPr>
          <p:nvPr/>
        </p:nvSpPr>
        <p:spPr>
          <a:xfrm>
            <a:off x="2421924" y="6438900"/>
            <a:ext cx="6045801" cy="419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 </a:t>
            </a:r>
            <a:r>
              <a:rPr lang="en-GB" sz="1200" dirty="0" smtClean="0"/>
              <a:t>5</a:t>
            </a:r>
            <a:r>
              <a:rPr lang="en-GB" sz="1200" baseline="30000" dirty="0" smtClean="0"/>
              <a:t>th </a:t>
            </a:r>
            <a:r>
              <a:rPr lang="en-GB" sz="1200" dirty="0" smtClean="0"/>
              <a:t>International Fresenius Conference</a:t>
            </a:r>
            <a:r>
              <a:rPr lang="en-US" sz="1200" dirty="0" smtClean="0"/>
              <a:t> 2018, 6-7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Dec 2018, Germany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3395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Results: D</a:t>
            </a:r>
            <a:r>
              <a:rPr lang="en-US" sz="3200" dirty="0" smtClean="0">
                <a:solidFill>
                  <a:srgbClr val="002060"/>
                </a:solidFill>
              </a:rPr>
              <a:t>ata </a:t>
            </a:r>
            <a:r>
              <a:rPr lang="en-US" sz="3200" dirty="0">
                <a:solidFill>
                  <a:srgbClr val="002060"/>
                </a:solidFill>
              </a:rPr>
              <a:t>extraction </a:t>
            </a:r>
            <a:r>
              <a:rPr lang="en-US" sz="3200" dirty="0" smtClean="0">
                <a:solidFill>
                  <a:srgbClr val="002060"/>
                </a:solidFill>
              </a:rPr>
              <a:t>&amp; analysis</a:t>
            </a:r>
            <a:endParaRPr lang="en-US" sz="3200" dirty="0">
              <a:solidFill>
                <a:srgbClr val="002060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/>
              <a:t>Extracted from </a:t>
            </a:r>
            <a:r>
              <a:rPr lang="en-US" sz="2400" dirty="0" smtClean="0"/>
              <a:t>the 1,314 </a:t>
            </a:r>
            <a:r>
              <a:rPr lang="en-US" sz="2400" dirty="0"/>
              <a:t>relevant </a:t>
            </a:r>
            <a:r>
              <a:rPr lang="en-US" sz="2400" dirty="0" smtClean="0"/>
              <a:t>articles: </a:t>
            </a: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EAM</a:t>
            </a:r>
            <a:r>
              <a:rPr lang="en-US" sz="2400" dirty="0"/>
              <a:t>; Study </a:t>
            </a:r>
            <a:r>
              <a:rPr lang="en-US" sz="2400" dirty="0" smtClean="0"/>
              <a:t>type; Outcome; Publication year’ authors</a:t>
            </a:r>
          </a:p>
          <a:p>
            <a:endParaRPr lang="en-US" sz="2400" dirty="0"/>
          </a:p>
          <a:p>
            <a:r>
              <a:rPr lang="en-US" sz="2400" dirty="0" smtClean="0"/>
              <a:t>EAMs – two categories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Direct e.g. biomonitoring (blood, urine) </a:t>
            </a:r>
            <a:r>
              <a:rPr lang="en-US" sz="2400" dirty="0" err="1" smtClean="0"/>
              <a:t>etc</a:t>
            </a:r>
            <a:endParaRPr lang="en-US" sz="24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 smtClean="0"/>
              <a:t>Indirect e.g. JEMS, CEMs, self-reported exposure / job history etc. 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Study design: cross-sectional, </a:t>
            </a:r>
            <a:r>
              <a:rPr lang="en-US" sz="2400" dirty="0"/>
              <a:t>prospective </a:t>
            </a:r>
            <a:r>
              <a:rPr lang="en-US" sz="2400" dirty="0" smtClean="0"/>
              <a:t>cohort, </a:t>
            </a:r>
            <a:r>
              <a:rPr lang="en-US" sz="2400" dirty="0"/>
              <a:t>retrospective </a:t>
            </a:r>
            <a:r>
              <a:rPr lang="en-US" sz="2400" dirty="0" smtClean="0"/>
              <a:t>cohort, case-control</a:t>
            </a:r>
            <a:endParaRPr lang="en-US" sz="2400" dirty="0"/>
          </a:p>
          <a:p>
            <a:pPr lvl="1"/>
            <a:endParaRPr lang="en-US" sz="2400" dirty="0" smtClean="0"/>
          </a:p>
          <a:p>
            <a:r>
              <a:rPr lang="en-US" sz="2400" dirty="0" smtClean="0"/>
              <a:t>Outcome: categories based on outcome type and whether self-reported outcome, doctor diagnosed or objective measurements</a:t>
            </a:r>
            <a:endParaRPr lang="en-US" sz="2400" dirty="0"/>
          </a:p>
          <a:p>
            <a:endParaRPr lang="en-US" sz="2200" dirty="0">
              <a:latin typeface="Calibri"/>
              <a:cs typeface="Calibri"/>
            </a:endParaRPr>
          </a:p>
          <a:p>
            <a:pPr marL="0" indent="0">
              <a:buNone/>
            </a:pPr>
            <a:endParaRPr lang="en-US" sz="2200" dirty="0">
              <a:latin typeface="Calibri"/>
              <a:cs typeface="Calibri"/>
            </a:endParaRPr>
          </a:p>
          <a:p>
            <a:pPr marL="0" indent="0">
              <a:buNone/>
            </a:pPr>
            <a:endParaRPr lang="en-US" sz="2200" dirty="0">
              <a:latin typeface="Calibri"/>
              <a:cs typeface="Calibri"/>
            </a:endParaRPr>
          </a:p>
        </p:txBody>
      </p:sp>
      <p:pic>
        <p:nvPicPr>
          <p:cNvPr id="4" name="Picture 3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375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7030A0"/>
                </a:solidFill>
              </a:rPr>
              <a:t>Aim of todays presentation</a:t>
            </a:r>
            <a:endParaRPr lang="en-GB" sz="32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30300"/>
            <a:ext cx="8534400" cy="4984750"/>
          </a:xfrm>
        </p:spPr>
        <p:txBody>
          <a:bodyPr/>
          <a:lstStyle/>
          <a:p>
            <a:endParaRPr lang="en-GB" sz="2000" dirty="0" smtClean="0"/>
          </a:p>
          <a:p>
            <a:r>
              <a:rPr lang="en-GB" dirty="0" smtClean="0"/>
              <a:t>Provide overview of IMPRESS project aims and objectives</a:t>
            </a:r>
          </a:p>
          <a:p>
            <a:endParaRPr lang="en-GB" sz="2400" dirty="0" smtClean="0"/>
          </a:p>
          <a:p>
            <a:r>
              <a:rPr lang="en-GB" dirty="0" smtClean="0"/>
              <a:t>Present some work completed to date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WP1: </a:t>
            </a:r>
            <a:r>
              <a:rPr lang="en-GB" dirty="0"/>
              <a:t>Review exposure assessment methods </a:t>
            </a:r>
            <a:r>
              <a:rPr lang="en-GB" dirty="0" smtClean="0"/>
              <a:t>(EAMs) used </a:t>
            </a:r>
            <a:r>
              <a:rPr lang="en-GB" dirty="0"/>
              <a:t>in occupational </a:t>
            </a:r>
            <a:r>
              <a:rPr lang="en-GB" dirty="0" smtClean="0"/>
              <a:t>epidemiology </a:t>
            </a:r>
          </a:p>
          <a:p>
            <a:pPr lvl="2"/>
            <a:r>
              <a:rPr lang="en-GB" dirty="0"/>
              <a:t>U</a:t>
            </a:r>
            <a:r>
              <a:rPr lang="en-GB" dirty="0" smtClean="0"/>
              <a:t>ndertaken by IRAS, previously presented at X2018 Conference, Sept 2018</a:t>
            </a:r>
            <a:endParaRPr lang="en-GB" dirty="0"/>
          </a:p>
          <a:p>
            <a:endParaRPr lang="en-GB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951" y="95004"/>
            <a:ext cx="1725880" cy="129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322282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2D Column Chart"/>
          <p:cNvGraphicFramePr/>
          <p:nvPr>
            <p:extLst>
              <p:ext uri="{D42A27DB-BD31-4B8C-83A1-F6EECF244321}">
                <p14:modId xmlns:p14="http://schemas.microsoft.com/office/powerpoint/2010/main" val="917526737"/>
              </p:ext>
            </p:extLst>
          </p:nvPr>
        </p:nvGraphicFramePr>
        <p:xfrm>
          <a:off x="539552" y="1966842"/>
          <a:ext cx="6624736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0" name="Blood samples"/>
          <p:cNvSpPr txBox="1"/>
          <p:nvPr/>
        </p:nvSpPr>
        <p:spPr>
          <a:xfrm rot="18900000">
            <a:off x="554550" y="5177118"/>
            <a:ext cx="820000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Blood samples</a:t>
            </a:r>
          </a:p>
        </p:txBody>
      </p:sp>
      <p:sp>
        <p:nvSpPr>
          <p:cNvPr id="121" name="Urine samples"/>
          <p:cNvSpPr txBox="1"/>
          <p:nvPr/>
        </p:nvSpPr>
        <p:spPr>
          <a:xfrm rot="18900000">
            <a:off x="998731" y="5172093"/>
            <a:ext cx="805786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Urine samples</a:t>
            </a:r>
          </a:p>
        </p:txBody>
      </p:sp>
      <p:sp>
        <p:nvSpPr>
          <p:cNvPr id="122" name="Self-reported exposure"/>
          <p:cNvSpPr txBox="1"/>
          <p:nvPr/>
        </p:nvSpPr>
        <p:spPr>
          <a:xfrm rot="18900000">
            <a:off x="1731084" y="5194624"/>
            <a:ext cx="1629354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Self-reported</a:t>
            </a:r>
            <a:r>
              <a:rPr lang="sv-SE" sz="1000" dirty="0">
                <a:solidFill>
                  <a:prstClr val="black"/>
                </a:solidFill>
                <a:latin typeface="Calibri"/>
              </a:rPr>
              <a:t> </a:t>
            </a:r>
            <a:r>
              <a:rPr sz="1000" dirty="0">
                <a:solidFill>
                  <a:prstClr val="black"/>
                </a:solidFill>
                <a:latin typeface="Calibri"/>
              </a:rPr>
              <a:t>exposure</a:t>
            </a:r>
          </a:p>
        </p:txBody>
      </p:sp>
      <p:sp>
        <p:nvSpPr>
          <p:cNvPr id="123" name="Self-reported job history"/>
          <p:cNvSpPr txBox="1"/>
          <p:nvPr/>
        </p:nvSpPr>
        <p:spPr>
          <a:xfrm rot="18900000">
            <a:off x="2526588" y="5353817"/>
            <a:ext cx="1360909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Self-reported job history</a:t>
            </a:r>
          </a:p>
        </p:txBody>
      </p:sp>
      <p:sp>
        <p:nvSpPr>
          <p:cNvPr id="124" name="Job title"/>
          <p:cNvSpPr txBox="1"/>
          <p:nvPr/>
        </p:nvSpPr>
        <p:spPr>
          <a:xfrm rot="18900000">
            <a:off x="2866971" y="5033347"/>
            <a:ext cx="534632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Job title</a:t>
            </a:r>
          </a:p>
        </p:txBody>
      </p:sp>
      <p:sp>
        <p:nvSpPr>
          <p:cNvPr id="125" name="Registers"/>
          <p:cNvSpPr txBox="1"/>
          <p:nvPr/>
        </p:nvSpPr>
        <p:spPr>
          <a:xfrm rot="18900000">
            <a:off x="3604756" y="5061808"/>
            <a:ext cx="574138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Registers</a:t>
            </a:r>
          </a:p>
        </p:txBody>
      </p:sp>
      <p:sp>
        <p:nvSpPr>
          <p:cNvPr id="126" name="Expert assessment"/>
          <p:cNvSpPr txBox="1"/>
          <p:nvPr/>
        </p:nvSpPr>
        <p:spPr>
          <a:xfrm rot="18900000">
            <a:off x="3575440" y="5179372"/>
            <a:ext cx="1240173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Expert assessment</a:t>
            </a:r>
          </a:p>
        </p:txBody>
      </p:sp>
      <p:sp>
        <p:nvSpPr>
          <p:cNvPr id="127" name="JEM"/>
          <p:cNvSpPr txBox="1"/>
          <p:nvPr/>
        </p:nvSpPr>
        <p:spPr>
          <a:xfrm rot="18900000">
            <a:off x="3921299" y="5256458"/>
            <a:ext cx="1166722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sv-SE" sz="1000" dirty="0">
                <a:solidFill>
                  <a:prstClr val="black"/>
                </a:solidFill>
                <a:latin typeface="Calibri"/>
              </a:rPr>
              <a:t>Job exposure matrix</a:t>
            </a:r>
            <a:endParaRPr sz="1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" name="Other"/>
          <p:cNvSpPr txBox="1"/>
          <p:nvPr/>
        </p:nvSpPr>
        <p:spPr>
          <a:xfrm rot="18900000">
            <a:off x="1734477" y="4977479"/>
            <a:ext cx="494925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Other</a:t>
            </a:r>
          </a:p>
        </p:txBody>
      </p:sp>
      <p:sp>
        <p:nvSpPr>
          <p:cNvPr id="129" name="EAM not reported"/>
          <p:cNvSpPr txBox="1"/>
          <p:nvPr/>
        </p:nvSpPr>
        <p:spPr>
          <a:xfrm rot="18900000">
            <a:off x="6027538" y="5256345"/>
            <a:ext cx="1004501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EAM not reported</a:t>
            </a:r>
          </a:p>
        </p:txBody>
      </p:sp>
      <p:sp>
        <p:nvSpPr>
          <p:cNvPr id="130" name="Environmental monitoring"/>
          <p:cNvSpPr txBox="1"/>
          <p:nvPr/>
        </p:nvSpPr>
        <p:spPr>
          <a:xfrm rot="18900000">
            <a:off x="5007230" y="5103225"/>
            <a:ext cx="1027242" cy="372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Environmental monitoring</a:t>
            </a:r>
          </a:p>
        </p:txBody>
      </p:sp>
      <p:sp>
        <p:nvSpPr>
          <p:cNvPr id="131" name="Algorithm/model"/>
          <p:cNvSpPr txBox="1"/>
          <p:nvPr/>
        </p:nvSpPr>
        <p:spPr>
          <a:xfrm rot="18900000">
            <a:off x="4454314" y="5229239"/>
            <a:ext cx="981128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Algorithm/model</a:t>
            </a:r>
          </a:p>
        </p:txBody>
      </p:sp>
      <p:sp>
        <p:nvSpPr>
          <p:cNvPr id="132" name="Other"/>
          <p:cNvSpPr txBox="1"/>
          <p:nvPr/>
        </p:nvSpPr>
        <p:spPr>
          <a:xfrm rot="18900000">
            <a:off x="5761386" y="5009314"/>
            <a:ext cx="400215" cy="2182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1887" tIns="31887" rIns="31887" bIns="31887" anchor="ctr">
            <a:spAutoFit/>
          </a:bodyPr>
          <a:lstStyle>
            <a:lvl1pPr>
              <a:defRPr sz="1300" b="0"/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sz="1000" dirty="0">
                <a:solidFill>
                  <a:prstClr val="black"/>
                </a:solidFill>
                <a:latin typeface="Calibri"/>
              </a:rPr>
              <a:t>Other</a:t>
            </a:r>
          </a:p>
        </p:txBody>
      </p:sp>
      <p:sp>
        <p:nvSpPr>
          <p:cNvPr id="16" name="Titel 1"/>
          <p:cNvSpPr>
            <a:spLocks noGrp="1"/>
          </p:cNvSpPr>
          <p:nvPr>
            <p:ph type="title"/>
          </p:nvPr>
        </p:nvSpPr>
        <p:spPr>
          <a:xfrm>
            <a:off x="467544" y="480086"/>
            <a:ext cx="8229600" cy="486054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2060"/>
                </a:solidFill>
                <a:latin typeface="Verdana"/>
                <a:cs typeface="Verdana"/>
              </a:rPr>
              <a:t>Results: EAM frequencies (total)</a:t>
            </a:r>
          </a:p>
        </p:txBody>
      </p:sp>
      <p:sp>
        <p:nvSpPr>
          <p:cNvPr id="2" name="Left Brace 1"/>
          <p:cNvSpPr/>
          <p:nvPr/>
        </p:nvSpPr>
        <p:spPr>
          <a:xfrm>
            <a:off x="4453783" y="526683"/>
            <a:ext cx="130924" cy="3383387"/>
          </a:xfrm>
          <a:prstGeom prst="leftBrace">
            <a:avLst/>
          </a:prstGeom>
          <a:ln w="12700">
            <a:solidFill>
              <a:schemeClr val="tx1"/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Left Brace 17"/>
          <p:cNvSpPr/>
          <p:nvPr/>
        </p:nvSpPr>
        <p:spPr>
          <a:xfrm>
            <a:off x="1619672" y="1769869"/>
            <a:ext cx="130924" cy="890951"/>
          </a:xfrm>
          <a:prstGeom prst="leftBrace">
            <a:avLst/>
          </a:prstGeom>
          <a:ln w="12700">
            <a:solidFill>
              <a:schemeClr val="tx1"/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6" y="1772816"/>
            <a:ext cx="1204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latin typeface="Calibri"/>
              </a:rPr>
              <a:t>INDIRECT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259632" y="17728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prstClr val="black"/>
                </a:solidFill>
                <a:latin typeface="Calibri"/>
              </a:rPr>
              <a:t>DIRECT</a:t>
            </a:r>
          </a:p>
        </p:txBody>
      </p:sp>
      <p:pic>
        <p:nvPicPr>
          <p:cNvPr id="21" name="Picture 20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ijdelijke aanduiding voor inhoud 2"/>
          <p:cNvSpPr txBox="1">
            <a:spLocks/>
          </p:cNvSpPr>
          <p:nvPr/>
        </p:nvSpPr>
        <p:spPr>
          <a:xfrm>
            <a:off x="338983" y="608834"/>
            <a:ext cx="8229600" cy="18941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SzTx/>
              <a:buFont typeface="Arial" panose="020B0604020202020204" pitchFamily="34" charset="0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spcBef>
                <a:spcPts val="0"/>
              </a:spcBef>
              <a:buSzTx/>
              <a:buFont typeface="Arial" panose="020B0604020202020204" pitchFamily="34" charset="0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spcBef>
                <a:spcPts val="0"/>
              </a:spcBef>
              <a:buSzTx/>
              <a:buFont typeface="Arial" panose="020B0604020202020204" pitchFamily="34" charset="0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914400" rtl="0" eaLnBrk="1" latinLnBrk="0" hangingPunct="1">
              <a:spcBef>
                <a:spcPts val="0"/>
              </a:spcBef>
              <a:buSzTx/>
              <a:buFont typeface="Arial" panose="020B0604020202020204" pitchFamily="34" charset="0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ctr" defTabSz="914400" rtl="0" eaLnBrk="1" latinLnBrk="0" hangingPunct="1">
              <a:spcBef>
                <a:spcPts val="0"/>
              </a:spcBef>
              <a:buSzTx/>
              <a:buFont typeface="Arial" panose="020B0604020202020204" pitchFamily="34" charset="0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lang="en-US" sz="2200" dirty="0" smtClean="0"/>
          </a:p>
          <a:p>
            <a:pPr marL="342900" indent="-342900" algn="l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 smtClean="0"/>
              <a:t>176 articles with &gt;1 EAM; in total n=1497 EAM reported</a:t>
            </a:r>
          </a:p>
          <a:p>
            <a:pPr marL="342900" indent="-342900" algn="l" fontAlgn="auto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 smtClean="0"/>
              <a:t>Analysis of relative frequencies of EAM in relation to total number</a:t>
            </a:r>
            <a:endParaRPr lang="en-US" sz="2200" dirty="0" smtClean="0">
              <a:latin typeface="Calibri"/>
              <a:cs typeface="Calibri"/>
            </a:endParaRPr>
          </a:p>
          <a:p>
            <a:pPr lvl="1" fontAlgn="auto">
              <a:spcAft>
                <a:spcPts val="0"/>
              </a:spcAft>
            </a:pPr>
            <a:endParaRPr lang="en-US" sz="2200" dirty="0" smtClean="0">
              <a:latin typeface="Calibri"/>
              <a:cs typeface="Calibri"/>
            </a:endParaRPr>
          </a:p>
          <a:p>
            <a:pPr fontAlgn="auto">
              <a:spcAft>
                <a:spcPts val="0"/>
              </a:spcAft>
            </a:pPr>
            <a:endParaRPr lang="en-US" sz="2200" dirty="0" smtClean="0">
              <a:latin typeface="Calibri"/>
              <a:cs typeface="Calibri"/>
            </a:endParaRPr>
          </a:p>
          <a:p>
            <a:pPr fontAlgn="auto">
              <a:spcAft>
                <a:spcPts val="0"/>
              </a:spcAft>
            </a:pPr>
            <a:endParaRPr lang="en-US" sz="2200" dirty="0" smtClean="0">
              <a:latin typeface="Calibri"/>
              <a:cs typeface="Calibri"/>
            </a:endParaRPr>
          </a:p>
          <a:p>
            <a:pPr fontAlgn="auto">
              <a:spcAft>
                <a:spcPts val="0"/>
              </a:spcAft>
            </a:pPr>
            <a:endParaRPr lang="en-US" sz="2200" dirty="0">
              <a:latin typeface="Calibri"/>
              <a:cs typeface="Calibri"/>
            </a:endParaRPr>
          </a:p>
        </p:txBody>
      </p:sp>
      <p:sp>
        <p:nvSpPr>
          <p:cNvPr id="23" name="Footer Placeholder 3"/>
          <p:cNvSpPr txBox="1">
            <a:spLocks/>
          </p:cNvSpPr>
          <p:nvPr/>
        </p:nvSpPr>
        <p:spPr>
          <a:xfrm>
            <a:off x="2421924" y="6438900"/>
            <a:ext cx="6045801" cy="419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 </a:t>
            </a:r>
            <a:r>
              <a:rPr lang="en-GB" sz="1200" dirty="0" smtClean="0"/>
              <a:t>5</a:t>
            </a:r>
            <a:r>
              <a:rPr lang="en-GB" sz="1200" baseline="30000" dirty="0" smtClean="0"/>
              <a:t>th </a:t>
            </a:r>
            <a:r>
              <a:rPr lang="en-GB" sz="1200" dirty="0" smtClean="0"/>
              <a:t>International Fresenius Conference</a:t>
            </a:r>
            <a:r>
              <a:rPr lang="en-US" sz="1200" dirty="0" smtClean="0"/>
              <a:t> 2018, 6-7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Dec 2018, Germany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42000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67544" y="627322"/>
            <a:ext cx="8229600" cy="486054"/>
          </a:xfrm>
        </p:spPr>
        <p:txBody>
          <a:bodyPr>
            <a:noAutofit/>
          </a:bodyPr>
          <a:lstStyle/>
          <a:p>
            <a:pPr algn="l"/>
            <a:r>
              <a:rPr lang="nl-NL" sz="2800" b="1" dirty="0" smtClean="0">
                <a:solidFill>
                  <a:srgbClr val="002060"/>
                </a:solidFill>
                <a:latin typeface="Verdana"/>
                <a:cs typeface="Verdana"/>
              </a:rPr>
              <a:t>Results: Trends</a:t>
            </a:r>
            <a:r>
              <a:rPr lang="nl-NL" sz="2800" b="1" dirty="0">
                <a:solidFill>
                  <a:srgbClr val="002060"/>
                </a:solidFill>
                <a:latin typeface="Verdana"/>
                <a:cs typeface="Verdana"/>
              </a:rPr>
              <a:t> </a:t>
            </a:r>
            <a:r>
              <a:rPr lang="nl-NL" sz="2800" b="1" dirty="0" smtClean="0">
                <a:solidFill>
                  <a:srgbClr val="002060"/>
                </a:solidFill>
                <a:latin typeface="Verdana"/>
                <a:cs typeface="Verdana"/>
              </a:rPr>
              <a:t>in direct/indirect EAMs</a:t>
            </a:r>
            <a:endParaRPr lang="nl-NL" sz="2800" b="1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pic>
        <p:nvPicPr>
          <p:cNvPr id="5" name="Picture 4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ooter Placeholder 3"/>
          <p:cNvSpPr txBox="1">
            <a:spLocks/>
          </p:cNvSpPr>
          <p:nvPr/>
        </p:nvSpPr>
        <p:spPr>
          <a:xfrm>
            <a:off x="2421924" y="6438900"/>
            <a:ext cx="6045801" cy="419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 </a:t>
            </a:r>
            <a:r>
              <a:rPr lang="en-GB" sz="1200" dirty="0" smtClean="0"/>
              <a:t>5</a:t>
            </a:r>
            <a:r>
              <a:rPr lang="en-GB" sz="1200" baseline="30000" dirty="0" smtClean="0"/>
              <a:t>th </a:t>
            </a:r>
            <a:r>
              <a:rPr lang="en-GB" sz="1200" dirty="0" smtClean="0"/>
              <a:t>International Fresenius Conference</a:t>
            </a:r>
            <a:r>
              <a:rPr lang="en-US" sz="1200" dirty="0" smtClean="0"/>
              <a:t> 2018, 6-7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Dec 2018, Germany</a:t>
            </a:r>
            <a:endParaRPr lang="en-US" sz="1200" dirty="0"/>
          </a:p>
        </p:txBody>
      </p:sp>
      <p:graphicFrame>
        <p:nvGraphicFramePr>
          <p:cNvPr id="7" name="2D Stacked Column Chart"/>
          <p:cNvGraphicFramePr/>
          <p:nvPr>
            <p:extLst>
              <p:ext uri="{D42A27DB-BD31-4B8C-83A1-F6EECF244321}">
                <p14:modId xmlns:p14="http://schemas.microsoft.com/office/powerpoint/2010/main" val="2674763327"/>
              </p:ext>
            </p:extLst>
          </p:nvPr>
        </p:nvGraphicFramePr>
        <p:xfrm>
          <a:off x="493025" y="1569518"/>
          <a:ext cx="8157949" cy="3718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230069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2D Stacked Column Chart"/>
          <p:cNvGraphicFramePr/>
          <p:nvPr>
            <p:extLst>
              <p:ext uri="{D42A27DB-BD31-4B8C-83A1-F6EECF244321}">
                <p14:modId xmlns:p14="http://schemas.microsoft.com/office/powerpoint/2010/main" val="576371224"/>
              </p:ext>
            </p:extLst>
          </p:nvPr>
        </p:nvGraphicFramePr>
        <p:xfrm>
          <a:off x="0" y="1510145"/>
          <a:ext cx="8647565" cy="4330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467544" y="480463"/>
            <a:ext cx="8229600" cy="486054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2060"/>
                </a:solidFill>
                <a:latin typeface="Verdana"/>
                <a:cs typeface="Verdana"/>
              </a:rPr>
              <a:t>Results: </a:t>
            </a:r>
            <a:r>
              <a:rPr lang="nl-NL" sz="3200" b="1" dirty="0">
                <a:solidFill>
                  <a:srgbClr val="002060"/>
                </a:solidFill>
                <a:latin typeface="Verdana"/>
                <a:cs typeface="Verdana"/>
              </a:rPr>
              <a:t>T</a:t>
            </a:r>
            <a:r>
              <a:rPr lang="nl-NL" sz="3200" b="1" dirty="0" smtClean="0">
                <a:solidFill>
                  <a:srgbClr val="002060"/>
                </a:solidFill>
                <a:latin typeface="Verdana"/>
                <a:cs typeface="Verdana"/>
              </a:rPr>
              <a:t>rends </a:t>
            </a:r>
            <a:r>
              <a:rPr lang="nl-NL" sz="3200" b="1" dirty="0">
                <a:solidFill>
                  <a:srgbClr val="002060"/>
                </a:solidFill>
                <a:latin typeface="Verdana"/>
                <a:cs typeface="Verdana"/>
              </a:rPr>
              <a:t>in </a:t>
            </a:r>
            <a:r>
              <a:rPr lang="nl-NL" sz="3200" b="1" dirty="0" smtClean="0">
                <a:solidFill>
                  <a:srgbClr val="002060"/>
                </a:solidFill>
                <a:latin typeface="Verdana"/>
                <a:cs typeface="Verdana"/>
              </a:rPr>
              <a:t>indirect EAMs</a:t>
            </a:r>
            <a:endParaRPr lang="nl-NL" sz="3200" b="1" dirty="0">
              <a:solidFill>
                <a:srgbClr val="002060"/>
              </a:solidFill>
              <a:latin typeface="Verdana"/>
              <a:cs typeface="Verdana"/>
            </a:endParaRPr>
          </a:p>
        </p:txBody>
      </p:sp>
      <p:pic>
        <p:nvPicPr>
          <p:cNvPr id="4" name="Picture 3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ooter Placeholder 3"/>
          <p:cNvSpPr txBox="1">
            <a:spLocks/>
          </p:cNvSpPr>
          <p:nvPr/>
        </p:nvSpPr>
        <p:spPr>
          <a:xfrm>
            <a:off x="2421924" y="6438900"/>
            <a:ext cx="6045801" cy="419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 </a:t>
            </a:r>
            <a:r>
              <a:rPr lang="en-GB" sz="1200" dirty="0" smtClean="0"/>
              <a:t>5</a:t>
            </a:r>
            <a:r>
              <a:rPr lang="en-GB" sz="1200" baseline="30000" dirty="0" smtClean="0"/>
              <a:t>th </a:t>
            </a:r>
            <a:r>
              <a:rPr lang="en-GB" sz="1200" dirty="0" smtClean="0"/>
              <a:t>International Fresenius Conference</a:t>
            </a:r>
            <a:r>
              <a:rPr lang="en-US" sz="1200" dirty="0" smtClean="0"/>
              <a:t> 2018, 6-7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Dec 2018, Germany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592185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" name="2D Stacked Column Chart"/>
          <p:cNvGraphicFramePr/>
          <p:nvPr>
            <p:extLst>
              <p:ext uri="{D42A27DB-BD31-4B8C-83A1-F6EECF244321}">
                <p14:modId xmlns:p14="http://schemas.microsoft.com/office/powerpoint/2010/main" val="3956032637"/>
              </p:ext>
            </p:extLst>
          </p:nvPr>
        </p:nvGraphicFramePr>
        <p:xfrm>
          <a:off x="316326" y="1997929"/>
          <a:ext cx="8157949" cy="3620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316326" y="508173"/>
            <a:ext cx="8229600" cy="486054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2060"/>
                </a:solidFill>
                <a:latin typeface="Verdana"/>
                <a:cs typeface="Verdana"/>
              </a:rPr>
              <a:t>Results: </a:t>
            </a:r>
            <a:r>
              <a:rPr lang="nl-NL" sz="3200" b="1" dirty="0">
                <a:solidFill>
                  <a:srgbClr val="002060"/>
                </a:solidFill>
                <a:latin typeface="Verdana"/>
                <a:cs typeface="Verdana"/>
              </a:rPr>
              <a:t>T</a:t>
            </a:r>
            <a:r>
              <a:rPr lang="nl-NL" sz="3200" b="1" dirty="0" smtClean="0">
                <a:solidFill>
                  <a:srgbClr val="002060"/>
                </a:solidFill>
                <a:latin typeface="Verdana"/>
                <a:cs typeface="Verdana"/>
              </a:rPr>
              <a:t>rends </a:t>
            </a:r>
            <a:r>
              <a:rPr lang="nl-NL" sz="3200" b="1" dirty="0">
                <a:solidFill>
                  <a:srgbClr val="002060"/>
                </a:solidFill>
                <a:latin typeface="Verdana"/>
                <a:cs typeface="Verdana"/>
              </a:rPr>
              <a:t>in direct </a:t>
            </a:r>
            <a:r>
              <a:rPr lang="nl-NL" sz="3200" b="1" dirty="0" smtClean="0">
                <a:solidFill>
                  <a:srgbClr val="002060"/>
                </a:solidFill>
                <a:latin typeface="Verdana"/>
                <a:cs typeface="Verdana"/>
              </a:rPr>
              <a:t>EA</a:t>
            </a:r>
            <a:r>
              <a:rPr lang="nl-NL" sz="3200" b="1" dirty="0" smtClean="0">
                <a:solidFill>
                  <a:srgbClr val="000000"/>
                </a:solidFill>
                <a:latin typeface="Verdana"/>
                <a:cs typeface="Verdana"/>
              </a:rPr>
              <a:t>Ms</a:t>
            </a:r>
            <a:endParaRPr lang="nl-NL" sz="3200" b="1" dirty="0">
              <a:solidFill>
                <a:srgbClr val="000000"/>
              </a:solidFill>
              <a:latin typeface="Verdana"/>
              <a:cs typeface="Verdana"/>
            </a:endParaRPr>
          </a:p>
        </p:txBody>
      </p:sp>
      <p:pic>
        <p:nvPicPr>
          <p:cNvPr id="4" name="Picture 3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ooter Placeholder 3"/>
          <p:cNvSpPr txBox="1">
            <a:spLocks/>
          </p:cNvSpPr>
          <p:nvPr/>
        </p:nvSpPr>
        <p:spPr>
          <a:xfrm>
            <a:off x="2421924" y="6438900"/>
            <a:ext cx="6045801" cy="419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 </a:t>
            </a:r>
            <a:r>
              <a:rPr lang="en-GB" sz="1200" dirty="0" smtClean="0"/>
              <a:t>5</a:t>
            </a:r>
            <a:r>
              <a:rPr lang="en-GB" sz="1200" baseline="30000" dirty="0" smtClean="0"/>
              <a:t>th </a:t>
            </a:r>
            <a:r>
              <a:rPr lang="en-GB" sz="1200" dirty="0" smtClean="0"/>
              <a:t>International Fresenius Conference</a:t>
            </a:r>
            <a:r>
              <a:rPr lang="en-US" sz="1200" dirty="0" smtClean="0"/>
              <a:t> 2018, 6-7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Dec 2018, Germany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645013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467544" y="494318"/>
            <a:ext cx="8229600" cy="486054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2060"/>
                </a:solidFill>
                <a:latin typeface="Verdana"/>
                <a:cs typeface="Verdana"/>
              </a:rPr>
              <a:t>Results: EAM by study type</a:t>
            </a:r>
          </a:p>
        </p:txBody>
      </p:sp>
      <p:pic>
        <p:nvPicPr>
          <p:cNvPr id="4" name="Picture 3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ooter Placeholder 3"/>
          <p:cNvSpPr txBox="1">
            <a:spLocks/>
          </p:cNvSpPr>
          <p:nvPr/>
        </p:nvSpPr>
        <p:spPr>
          <a:xfrm>
            <a:off x="2421924" y="6438900"/>
            <a:ext cx="6045801" cy="419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 </a:t>
            </a:r>
            <a:r>
              <a:rPr lang="en-GB" sz="1200" dirty="0" smtClean="0"/>
              <a:t>5</a:t>
            </a:r>
            <a:r>
              <a:rPr lang="en-GB" sz="1200" baseline="30000" dirty="0" smtClean="0"/>
              <a:t>th </a:t>
            </a:r>
            <a:r>
              <a:rPr lang="en-GB" sz="1200" dirty="0" smtClean="0"/>
              <a:t>International Fresenius Conference</a:t>
            </a:r>
            <a:r>
              <a:rPr lang="en-US" sz="1200" dirty="0" smtClean="0"/>
              <a:t> 2018, 6-7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Dec 2018, Germany</a:t>
            </a:r>
            <a:endParaRPr lang="en-US" sz="1200" dirty="0"/>
          </a:p>
        </p:txBody>
      </p:sp>
      <p:graphicFrame>
        <p:nvGraphicFramePr>
          <p:cNvPr id="6" name="2D Stacked Column Chart"/>
          <p:cNvGraphicFramePr/>
          <p:nvPr>
            <p:extLst>
              <p:ext uri="{D42A27DB-BD31-4B8C-83A1-F6EECF244321}">
                <p14:modId xmlns:p14="http://schemas.microsoft.com/office/powerpoint/2010/main" val="3390578889"/>
              </p:ext>
            </p:extLst>
          </p:nvPr>
        </p:nvGraphicFramePr>
        <p:xfrm>
          <a:off x="493025" y="1520121"/>
          <a:ext cx="8157949" cy="3817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75381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" name="2D Stacked Column Chart"/>
          <p:cNvGraphicFramePr/>
          <p:nvPr>
            <p:extLst>
              <p:ext uri="{D42A27DB-BD31-4B8C-83A1-F6EECF244321}">
                <p14:modId xmlns:p14="http://schemas.microsoft.com/office/powerpoint/2010/main" val="580075917"/>
              </p:ext>
            </p:extLst>
          </p:nvPr>
        </p:nvGraphicFramePr>
        <p:xfrm>
          <a:off x="316326" y="2086279"/>
          <a:ext cx="8157949" cy="359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el 1"/>
          <p:cNvSpPr txBox="1">
            <a:spLocks/>
          </p:cNvSpPr>
          <p:nvPr/>
        </p:nvSpPr>
        <p:spPr>
          <a:xfrm>
            <a:off x="228600" y="383481"/>
            <a:ext cx="8640960" cy="48605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sz="3200" b="1" dirty="0">
                <a:solidFill>
                  <a:srgbClr val="002060"/>
                </a:solidFill>
                <a:latin typeface="Verdana"/>
                <a:cs typeface="Verdana"/>
              </a:rPr>
              <a:t>Results: EAM by outcome type</a:t>
            </a:r>
          </a:p>
        </p:txBody>
      </p:sp>
      <p:pic>
        <p:nvPicPr>
          <p:cNvPr id="4" name="Picture 3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0542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ooter Placeholder 3"/>
          <p:cNvSpPr txBox="1">
            <a:spLocks/>
          </p:cNvSpPr>
          <p:nvPr/>
        </p:nvSpPr>
        <p:spPr>
          <a:xfrm>
            <a:off x="2421924" y="6438900"/>
            <a:ext cx="6045801" cy="4191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en-GB" dirty="0" smtClean="0"/>
              <a:t> </a:t>
            </a:r>
            <a:r>
              <a:rPr lang="en-GB" sz="1200" dirty="0" smtClean="0"/>
              <a:t>5</a:t>
            </a:r>
            <a:r>
              <a:rPr lang="en-GB" sz="1200" baseline="30000" dirty="0" smtClean="0"/>
              <a:t>th </a:t>
            </a:r>
            <a:r>
              <a:rPr lang="en-GB" sz="1200" dirty="0" smtClean="0"/>
              <a:t>International Fresenius Conference</a:t>
            </a:r>
            <a:r>
              <a:rPr lang="en-US" sz="1200" dirty="0" smtClean="0"/>
              <a:t> 2018, 6-7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Dec 2018, Germany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002660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rgbClr val="002060"/>
                </a:solidFill>
              </a:rPr>
              <a:t>Discussion/Conclusion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 smtClean="0">
                <a:solidFill>
                  <a:srgbClr val="000000"/>
                </a:solidFill>
              </a:rPr>
              <a:t>Review limitations</a:t>
            </a:r>
          </a:p>
          <a:p>
            <a:r>
              <a:rPr lang="en-US" sz="2200" dirty="0" smtClean="0">
                <a:solidFill>
                  <a:srgbClr val="000000"/>
                </a:solidFill>
              </a:rPr>
              <a:t>Majority </a:t>
            </a:r>
            <a:r>
              <a:rPr lang="en-US" sz="2200" dirty="0">
                <a:solidFill>
                  <a:srgbClr val="000000"/>
                </a:solidFill>
              </a:rPr>
              <a:t>of applied EAM were indirect - no </a:t>
            </a:r>
            <a:r>
              <a:rPr lang="en-US" sz="2200" dirty="0" smtClean="0">
                <a:solidFill>
                  <a:srgbClr val="000000"/>
                </a:solidFill>
              </a:rPr>
              <a:t>time trend </a:t>
            </a:r>
          </a:p>
          <a:p>
            <a:r>
              <a:rPr lang="en-US" sz="2200" dirty="0" smtClean="0">
                <a:solidFill>
                  <a:srgbClr val="000000"/>
                </a:solidFill>
              </a:rPr>
              <a:t>Indirect </a:t>
            </a:r>
            <a:r>
              <a:rPr lang="en-US" sz="2200" dirty="0">
                <a:solidFill>
                  <a:srgbClr val="000000"/>
                </a:solidFill>
              </a:rPr>
              <a:t>methods frequently applied in cancer </a:t>
            </a:r>
            <a:r>
              <a:rPr lang="en-US" sz="2200" dirty="0" smtClean="0">
                <a:solidFill>
                  <a:srgbClr val="000000"/>
                </a:solidFill>
              </a:rPr>
              <a:t>studies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potential </a:t>
            </a:r>
            <a:r>
              <a:rPr lang="en-US" sz="1800" dirty="0">
                <a:solidFill>
                  <a:srgbClr val="000000"/>
                </a:solidFill>
              </a:rPr>
              <a:t>for responder bias and differential exposure misclassification</a:t>
            </a:r>
          </a:p>
          <a:p>
            <a:r>
              <a:rPr lang="en-US" sz="2200" dirty="0">
                <a:solidFill>
                  <a:srgbClr val="000000"/>
                </a:solidFill>
              </a:rPr>
              <a:t>Increase in use of self-reported exposure</a:t>
            </a:r>
          </a:p>
          <a:p>
            <a:r>
              <a:rPr lang="en-US" sz="2200" dirty="0">
                <a:solidFill>
                  <a:srgbClr val="000000"/>
                </a:solidFill>
              </a:rPr>
              <a:t>Increase in application of </a:t>
            </a:r>
            <a:r>
              <a:rPr lang="en-US" sz="2200" dirty="0" smtClean="0">
                <a:solidFill>
                  <a:srgbClr val="000000"/>
                </a:solidFill>
              </a:rPr>
              <a:t>JEM</a:t>
            </a:r>
          </a:p>
          <a:p>
            <a:pPr lvl="1"/>
            <a:r>
              <a:rPr lang="en-US" sz="1800" dirty="0" smtClean="0">
                <a:solidFill>
                  <a:srgbClr val="000000"/>
                </a:solidFill>
              </a:rPr>
              <a:t>might explain </a:t>
            </a:r>
            <a:r>
              <a:rPr lang="en-US" sz="1800" dirty="0">
                <a:solidFill>
                  <a:srgbClr val="000000"/>
                </a:solidFill>
              </a:rPr>
              <a:t>reduction in expert case-by-case assessments</a:t>
            </a:r>
          </a:p>
          <a:p>
            <a:r>
              <a:rPr lang="en-US" sz="2200" dirty="0">
                <a:solidFill>
                  <a:srgbClr val="000000"/>
                </a:solidFill>
              </a:rPr>
              <a:t>Decrease in use of job titles/register information</a:t>
            </a:r>
          </a:p>
          <a:p>
            <a:r>
              <a:rPr lang="en-US" sz="2200" dirty="0">
                <a:solidFill>
                  <a:srgbClr val="000000"/>
                </a:solidFill>
              </a:rPr>
              <a:t>Relative infrequent use of algorithms and models with slight decrease over time</a:t>
            </a:r>
          </a:p>
        </p:txBody>
      </p:sp>
      <p:pic>
        <p:nvPicPr>
          <p:cNvPr id="4" name="Picture 3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110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7030A0"/>
                </a:solidFill>
              </a:rPr>
              <a:t>Key next steps for IMPRESS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04109"/>
            <a:ext cx="8534400" cy="5112468"/>
          </a:xfrm>
        </p:spPr>
        <p:txBody>
          <a:bodyPr/>
          <a:lstStyle/>
          <a:p>
            <a:r>
              <a:rPr lang="en-GB" dirty="0" smtClean="0"/>
              <a:t>Peer-review publication of WP1 paper  </a:t>
            </a:r>
          </a:p>
          <a:p>
            <a:r>
              <a:rPr lang="en-GB" dirty="0" smtClean="0"/>
              <a:t>UK </a:t>
            </a:r>
            <a:r>
              <a:rPr lang="en-GB" dirty="0" smtClean="0"/>
              <a:t>participant </a:t>
            </a:r>
            <a:r>
              <a:rPr lang="en-GB" dirty="0" smtClean="0"/>
              <a:t>recruitment for WP2 </a:t>
            </a:r>
            <a:endParaRPr lang="en-GB" dirty="0" smtClean="0"/>
          </a:p>
          <a:p>
            <a:r>
              <a:rPr lang="en-GB" dirty="0" smtClean="0"/>
              <a:t>Continue </a:t>
            </a:r>
            <a:r>
              <a:rPr lang="en-GB" dirty="0" smtClean="0"/>
              <a:t>WP3 activities in Malaysia</a:t>
            </a:r>
          </a:p>
          <a:p>
            <a:r>
              <a:rPr lang="en-GB" dirty="0" smtClean="0"/>
              <a:t>Ethics submission for </a:t>
            </a:r>
            <a:r>
              <a:rPr lang="en-GB" dirty="0" smtClean="0"/>
              <a:t>remaining WP2 </a:t>
            </a:r>
            <a:r>
              <a:rPr lang="en-GB" dirty="0" smtClean="0"/>
              <a:t>&amp; 3 </a:t>
            </a:r>
            <a:r>
              <a:rPr lang="en-GB" dirty="0" smtClean="0"/>
              <a:t>cohorts </a:t>
            </a:r>
            <a:r>
              <a:rPr lang="en-GB" dirty="0" smtClean="0"/>
              <a:t>and commence </a:t>
            </a:r>
            <a:r>
              <a:rPr lang="en-GB" dirty="0" smtClean="0"/>
              <a:t>recruitment</a:t>
            </a:r>
          </a:p>
          <a:p>
            <a:endParaRPr lang="en-GB" dirty="0" smtClean="0"/>
          </a:p>
          <a:p>
            <a:r>
              <a:rPr lang="en-GB" dirty="0" err="1" smtClean="0"/>
              <a:t>Etc</a:t>
            </a:r>
            <a:r>
              <a:rPr lang="en-GB" dirty="0" smtClean="0"/>
              <a:t>, etc…….</a:t>
            </a:r>
          </a:p>
          <a:p>
            <a:pPr lvl="1"/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  <p:pic>
        <p:nvPicPr>
          <p:cNvPr id="7" name="Picture 6" descr="C:\Users\K_Galea\AppData\Local\Microsoft\Windows\Temporary Internet Files\Content.Word\logo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3034" y="233362"/>
            <a:ext cx="1789381" cy="118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7030A0"/>
                </a:solidFill>
              </a:rPr>
              <a:t>Project updates </a:t>
            </a:r>
            <a:endParaRPr lang="en-GB" sz="3200" dirty="0">
              <a:solidFill>
                <a:srgbClr val="7030A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z="1000"/>
              <a:pPr>
                <a:defRPr/>
              </a:pPr>
              <a:t>28</a:t>
            </a:fld>
            <a:endParaRPr lang="en-US" sz="1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344197"/>
            <a:ext cx="7833359" cy="4155258"/>
          </a:xfrm>
        </p:spPr>
        <p:txBody>
          <a:bodyPr/>
          <a:lstStyle/>
          <a:p>
            <a:r>
              <a:rPr lang="en-GB" sz="2400" dirty="0" smtClean="0"/>
              <a:t>Project website - </a:t>
            </a:r>
            <a:r>
              <a:rPr lang="en-GB" sz="2400" dirty="0">
                <a:hlinkClick r:id="rId2"/>
              </a:rPr>
              <a:t>www.impress-project.org</a:t>
            </a:r>
            <a:endParaRPr lang="en-GB" sz="2400" dirty="0"/>
          </a:p>
          <a:p>
            <a:pPr lvl="1"/>
            <a:r>
              <a:rPr lang="en-GB" dirty="0"/>
              <a:t>P</a:t>
            </a:r>
            <a:r>
              <a:rPr lang="en-GB" dirty="0" smtClean="0"/>
              <a:t>rovides updates, copies of presentations and other key materials</a:t>
            </a:r>
            <a:endParaRPr lang="en-GB" dirty="0"/>
          </a:p>
          <a:p>
            <a:pPr marL="0" indent="0">
              <a:buNone/>
            </a:pPr>
            <a:r>
              <a:rPr lang="en-GB" sz="2400" dirty="0" smtClean="0"/>
              <a:t>	</a:t>
            </a:r>
          </a:p>
          <a:p>
            <a:pPr lvl="1"/>
            <a:endParaRPr lang="en-GB" dirty="0" smtClean="0"/>
          </a:p>
          <a:p>
            <a:r>
              <a:rPr lang="en-GB" sz="2400" dirty="0" smtClean="0"/>
              <a:t>Contacts for more information:</a:t>
            </a:r>
          </a:p>
          <a:p>
            <a:pPr lvl="1"/>
            <a:r>
              <a:rPr lang="en-GB" dirty="0" smtClean="0"/>
              <a:t>Karen Galea: </a:t>
            </a:r>
            <a:r>
              <a:rPr lang="en-GB" dirty="0"/>
              <a:t>k</a:t>
            </a:r>
            <a:r>
              <a:rPr lang="en-GB" dirty="0" smtClean="0">
                <a:hlinkClick r:id="rId3"/>
              </a:rPr>
              <a:t>aren.galea@iom-world.org</a:t>
            </a:r>
            <a:endParaRPr lang="en-GB" dirty="0" smtClean="0"/>
          </a:p>
          <a:p>
            <a:pPr lvl="1"/>
            <a:r>
              <a:rPr lang="en-GB" dirty="0" smtClean="0"/>
              <a:t>Ioannis Basinas: </a:t>
            </a:r>
            <a:r>
              <a:rPr lang="en-GB" dirty="0" smtClean="0">
                <a:hlinkClick r:id="rId4"/>
              </a:rPr>
              <a:t>Ioannis.basinas@iom-world.org</a:t>
            </a:r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  <a:p>
            <a:pPr lvl="1"/>
            <a:endParaRPr lang="en-GB" sz="1600" dirty="0"/>
          </a:p>
          <a:p>
            <a:pPr marL="0" indent="0">
              <a:buNone/>
              <a:tabLst>
                <a:tab pos="450850" algn="l"/>
              </a:tabLst>
            </a:pPr>
            <a:endParaRPr lang="en-GB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5" descr="C:\Users\K_Galea\AppData\Local\Microsoft\Windows\Temporary Internet Files\Content.Word\logo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54963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200" dirty="0" smtClean="0"/>
              <a:t>Thank you for listening</a:t>
            </a:r>
            <a:endParaRPr lang="en-GB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pic>
        <p:nvPicPr>
          <p:cNvPr id="6" name="Picture 5" descr="C:\Users\K_Galea\AppData\Local\Microsoft\Windows\Temporary Internet Files\Content.Word\logo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749" y="1130300"/>
            <a:ext cx="4093994" cy="5204057"/>
          </a:xfrm>
          <a:prstGeom prst="rect">
            <a:avLst/>
          </a:prstGeom>
        </p:spPr>
      </p:pic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80976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799" y="381000"/>
            <a:ext cx="8708571" cy="749300"/>
          </a:xfrm>
        </p:spPr>
        <p:txBody>
          <a:bodyPr/>
          <a:lstStyle/>
          <a:p>
            <a:pPr marL="0" indent="0"/>
            <a:r>
              <a:rPr lang="en-GB" sz="2400" dirty="0" smtClean="0">
                <a:solidFill>
                  <a:srgbClr val="FF0000"/>
                </a:solidFill>
              </a:rPr>
              <a:t>IMPRESS: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  <a:r>
              <a:rPr lang="en-GB" sz="2000" dirty="0" smtClean="0"/>
              <a:t>Improving </a:t>
            </a:r>
            <a:r>
              <a:rPr lang="en-GB" sz="2000" dirty="0"/>
              <a:t>exposure assessment methodologies for epidemiological studies on </a:t>
            </a:r>
            <a:r>
              <a:rPr lang="en-GB" sz="2000" dirty="0" smtClean="0"/>
              <a:t>PPPs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30300"/>
            <a:ext cx="8534400" cy="4984750"/>
          </a:xfrm>
        </p:spPr>
        <p:txBody>
          <a:bodyPr/>
          <a:lstStyle/>
          <a:p>
            <a:pPr marL="0" indent="0">
              <a:buNone/>
            </a:pPr>
            <a:endParaRPr lang="en-GB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400" b="1" dirty="0" smtClean="0">
                <a:solidFill>
                  <a:srgbClr val="FF0000"/>
                </a:solidFill>
              </a:rPr>
              <a:t>Start date:      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r>
              <a:rPr lang="en-GB" sz="2400" baseline="30000" dirty="0" smtClean="0">
                <a:solidFill>
                  <a:schemeClr val="accent2">
                    <a:lumMod val="75000"/>
                  </a:schemeClr>
                </a:solidFill>
              </a:rPr>
              <a:t>st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 Sept.2017</a:t>
            </a:r>
          </a:p>
          <a:p>
            <a:pPr marL="0" indent="0">
              <a:buNone/>
            </a:pPr>
            <a:endParaRPr lang="en-GB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400" b="1" dirty="0" smtClean="0">
                <a:solidFill>
                  <a:srgbClr val="FF0000"/>
                </a:solidFill>
              </a:rPr>
              <a:t>Funded by:</a:t>
            </a:r>
          </a:p>
          <a:p>
            <a:pPr marL="0" indent="0">
              <a:buNone/>
            </a:pPr>
            <a:endParaRPr lang="en-GB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sz="2400" b="1" dirty="0" smtClean="0">
                <a:solidFill>
                  <a:srgbClr val="FF0000"/>
                </a:solidFill>
              </a:rPr>
              <a:t>Project team: </a:t>
            </a: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IOM, HSL, IRAS and </a:t>
            </a:r>
            <a:r>
              <a:rPr lang="en-GB" sz="2400" dirty="0" err="1" smtClean="0">
                <a:solidFill>
                  <a:schemeClr val="accent2">
                    <a:lumMod val="75000"/>
                  </a:schemeClr>
                </a:solidFill>
              </a:rPr>
              <a:t>UoM</a:t>
            </a:r>
            <a:endParaRPr lang="en-GB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FF0000"/>
                </a:solidFill>
              </a:rPr>
              <a:t>	</a:t>
            </a:r>
            <a:r>
              <a:rPr lang="en-GB" sz="2400" dirty="0" smtClean="0">
                <a:solidFill>
                  <a:srgbClr val="FF0000"/>
                </a:solidFill>
              </a:rPr>
              <a:t>	</a:t>
            </a:r>
          </a:p>
          <a:p>
            <a:pPr marL="0" indent="0">
              <a:buNone/>
            </a:pPr>
            <a:endParaRPr lang="en-GB" sz="2400" dirty="0" smtClean="0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en-GB" sz="2400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1702" y="2903536"/>
            <a:ext cx="1859244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778" descr="50m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0751" y="4818221"/>
            <a:ext cx="1236215" cy="112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6829" y="5275768"/>
            <a:ext cx="2355425" cy="58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Related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8069" y="5077432"/>
            <a:ext cx="1853406" cy="78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83" y="5042605"/>
            <a:ext cx="1230937" cy="123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  <p:pic>
        <p:nvPicPr>
          <p:cNvPr id="12" name="Picture 11" descr="C:\Users\K_Galea\AppData\Local\Microsoft\Windows\Temporary Internet Files\Content.Word\logo3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179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2507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chemeClr val="accent2"/>
                </a:solidFill>
              </a:rPr>
              <a:t>Prospective </a:t>
            </a:r>
            <a:r>
              <a:rPr lang="en-GB" sz="2400" dirty="0">
                <a:solidFill>
                  <a:schemeClr val="accent2"/>
                </a:solidFill>
              </a:rPr>
              <a:t>Investigation of Pesticide Applicators' Health (PIPAH) </a:t>
            </a:r>
            <a:r>
              <a:rPr lang="en-GB" sz="2400" dirty="0" smtClean="0">
                <a:solidFill>
                  <a:schemeClr val="accent2"/>
                </a:solidFill>
              </a:rPr>
              <a:t>study </a:t>
            </a:r>
            <a:r>
              <a:rPr lang="en-GB" sz="2400" dirty="0" smtClean="0">
                <a:solidFill>
                  <a:srgbClr val="FF0000"/>
                </a:solidFill>
              </a:rPr>
              <a:t>(HSL)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6571"/>
            <a:ext cx="8534400" cy="4831404"/>
          </a:xfrm>
        </p:spPr>
        <p:txBody>
          <a:bodyPr/>
          <a:lstStyle/>
          <a:p>
            <a:r>
              <a:rPr lang="en-GB" sz="2400" dirty="0" smtClean="0"/>
              <a:t>Prospective </a:t>
            </a:r>
            <a:r>
              <a:rPr lang="en-GB" sz="2400" dirty="0"/>
              <a:t>cohort of professional pesticide </a:t>
            </a:r>
            <a:r>
              <a:rPr lang="en-GB" sz="2400" dirty="0" smtClean="0"/>
              <a:t>users</a:t>
            </a:r>
          </a:p>
          <a:p>
            <a:r>
              <a:rPr lang="en-GB" sz="2400" dirty="0" smtClean="0"/>
              <a:t>Main aim is to </a:t>
            </a:r>
            <a:r>
              <a:rPr lang="en-GB" sz="2400" dirty="0"/>
              <a:t>monitor long-term </a:t>
            </a:r>
            <a:r>
              <a:rPr lang="en-GB" sz="2400" dirty="0" smtClean="0"/>
              <a:t>health</a:t>
            </a:r>
          </a:p>
          <a:p>
            <a:r>
              <a:rPr lang="en-GB" sz="2400" dirty="0" smtClean="0"/>
              <a:t>In 2013 recruited men and women belonging to the professional registers </a:t>
            </a:r>
            <a:r>
              <a:rPr lang="en-GB" sz="2400" dirty="0" err="1" smtClean="0"/>
              <a:t>NRoSO</a:t>
            </a:r>
            <a:r>
              <a:rPr lang="en-GB" sz="2400" dirty="0"/>
              <a:t> </a:t>
            </a:r>
            <a:r>
              <a:rPr lang="en-GB" sz="2400" dirty="0" smtClean="0"/>
              <a:t>or </a:t>
            </a:r>
            <a:r>
              <a:rPr lang="en-GB" sz="2400" dirty="0" err="1" smtClean="0"/>
              <a:t>NAsOR</a:t>
            </a:r>
            <a:r>
              <a:rPr lang="en-GB" sz="2400" dirty="0" smtClean="0"/>
              <a:t> </a:t>
            </a:r>
          </a:p>
          <a:p>
            <a:r>
              <a:rPr lang="en-GB" sz="2400" dirty="0" smtClean="0"/>
              <a:t>In 2014 recruited a sub-set of participants in HSE’s earlier Pesticide Users’ Health Study (PUHS)</a:t>
            </a:r>
          </a:p>
          <a:p>
            <a:r>
              <a:rPr lang="en-GB" sz="2400" dirty="0" smtClean="0"/>
              <a:t>On-going recruitment of new members of </a:t>
            </a:r>
            <a:r>
              <a:rPr lang="en-GB" sz="2400" dirty="0" err="1" smtClean="0"/>
              <a:t>NRoSO</a:t>
            </a:r>
            <a:endParaRPr lang="en-GB" sz="2400" dirty="0" smtClean="0"/>
          </a:p>
          <a:p>
            <a:r>
              <a:rPr lang="en-GB" sz="2400" dirty="0" smtClean="0"/>
              <a:t>To date over 5700 respondents; of these nearly 5000 have agreed to active follow-up</a:t>
            </a:r>
            <a:endParaRPr lang="en-GB" sz="2400" dirty="0"/>
          </a:p>
          <a:p>
            <a:endParaRPr lang="en-GB" sz="2400" dirty="0" smtClean="0">
              <a:solidFill>
                <a:srgbClr val="FF0000"/>
              </a:solidFill>
            </a:endParaRPr>
          </a:p>
          <a:p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pic>
        <p:nvPicPr>
          <p:cNvPr id="7" name="Picture 6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532" y="228276"/>
            <a:ext cx="1048385" cy="105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7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712740" cy="749300"/>
          </a:xfrm>
        </p:spPr>
        <p:txBody>
          <a:bodyPr/>
          <a:lstStyle/>
          <a:p>
            <a:r>
              <a:rPr lang="en-GB" sz="2400" dirty="0" smtClean="0">
                <a:solidFill>
                  <a:schemeClr val="accent2"/>
                </a:solidFill>
              </a:rPr>
              <a:t>Ethiopian farmers and farm workers study </a:t>
            </a:r>
            <a:r>
              <a:rPr lang="en-GB" sz="2400" dirty="0" smtClean="0">
                <a:solidFill>
                  <a:srgbClr val="FF0000"/>
                </a:solidFill>
              </a:rPr>
              <a:t>(IRAS)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08185"/>
            <a:ext cx="8534400" cy="5087815"/>
          </a:xfrm>
        </p:spPr>
        <p:txBody>
          <a:bodyPr/>
          <a:lstStyle/>
          <a:p>
            <a:r>
              <a:rPr lang="en-GB" sz="2400" dirty="0" smtClean="0"/>
              <a:t>Two </a:t>
            </a:r>
            <a:r>
              <a:rPr lang="en-GB" sz="2400" dirty="0"/>
              <a:t>cross-sectional surveys</a:t>
            </a:r>
          </a:p>
          <a:p>
            <a:pPr lvl="1"/>
            <a:r>
              <a:rPr lang="nl-NL" sz="2000" dirty="0"/>
              <a:t>2012 </a:t>
            </a:r>
          </a:p>
          <a:p>
            <a:pPr lvl="2"/>
            <a:r>
              <a:rPr lang="en-GB" sz="2000" dirty="0"/>
              <a:t>Knowledge Attitude and Practice study</a:t>
            </a:r>
          </a:p>
          <a:p>
            <a:pPr lvl="2"/>
            <a:r>
              <a:rPr lang="en-GB" sz="2000" dirty="0"/>
              <a:t>Development of occupational </a:t>
            </a:r>
            <a:r>
              <a:rPr lang="en-GB" sz="2000" dirty="0" smtClean="0"/>
              <a:t>EA algorithms</a:t>
            </a:r>
            <a:endParaRPr lang="en-GB" sz="2000" dirty="0"/>
          </a:p>
          <a:p>
            <a:pPr lvl="2"/>
            <a:r>
              <a:rPr lang="en-GB" sz="2000" dirty="0"/>
              <a:t>Respiratory and neurobehavioral systems and acute pesticide poisoning</a:t>
            </a:r>
          </a:p>
          <a:p>
            <a:pPr lvl="2"/>
            <a:r>
              <a:rPr lang="en-GB" sz="2000" dirty="0"/>
              <a:t>1104 study subjects of whom 601 were exposed</a:t>
            </a:r>
          </a:p>
          <a:p>
            <a:pPr lvl="1"/>
            <a:r>
              <a:rPr lang="en-GB" sz="2000" dirty="0"/>
              <a:t>2014</a:t>
            </a:r>
          </a:p>
          <a:p>
            <a:pPr lvl="2"/>
            <a:r>
              <a:rPr lang="en-GB" sz="2000" dirty="0"/>
              <a:t>Lung health (spirometry) and respiratory symptoms</a:t>
            </a:r>
          </a:p>
          <a:p>
            <a:pPr lvl="2"/>
            <a:r>
              <a:rPr lang="en-GB" sz="2000" dirty="0"/>
              <a:t>Reproductive health </a:t>
            </a:r>
          </a:p>
          <a:p>
            <a:pPr lvl="2"/>
            <a:r>
              <a:rPr lang="en-GB" sz="2000" dirty="0"/>
              <a:t>387 </a:t>
            </a:r>
            <a:r>
              <a:rPr lang="en-GB" sz="2000" dirty="0" smtClean="0"/>
              <a:t>study </a:t>
            </a:r>
            <a:r>
              <a:rPr lang="en-GB" sz="2000" dirty="0"/>
              <a:t>subjects of whom 207 were exposed</a:t>
            </a:r>
          </a:p>
          <a:p>
            <a:pPr lvl="1"/>
            <a:r>
              <a:rPr lang="en-GB" sz="2000" dirty="0"/>
              <a:t>Small scale irrigated </a:t>
            </a:r>
            <a:r>
              <a:rPr lang="en-GB" sz="2000" dirty="0" smtClean="0"/>
              <a:t>farms</a:t>
            </a:r>
            <a:r>
              <a:rPr lang="en-GB" sz="2000" dirty="0"/>
              <a:t>, large-scale </a:t>
            </a:r>
            <a:r>
              <a:rPr lang="en-GB" sz="2000" dirty="0" smtClean="0"/>
              <a:t>greenhouses/ open farms, and </a:t>
            </a:r>
            <a:r>
              <a:rPr lang="en-GB" sz="2000" dirty="0"/>
              <a:t>rain-fed non irrigated subsistence farmers (non-exposed)</a:t>
            </a:r>
          </a:p>
          <a:p>
            <a:pPr lvl="1"/>
            <a:r>
              <a:rPr lang="en-GB" sz="2000" dirty="0"/>
              <a:t>Applicators, re-entry workers and non-exposed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pic>
        <p:nvPicPr>
          <p:cNvPr id="7" name="Picture 6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72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873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161" y="381000"/>
            <a:ext cx="9121303" cy="562583"/>
          </a:xfrm>
        </p:spPr>
        <p:txBody>
          <a:bodyPr/>
          <a:lstStyle/>
          <a:p>
            <a:r>
              <a:rPr lang="en-GB" sz="2400" dirty="0" smtClean="0">
                <a:solidFill>
                  <a:schemeClr val="accent2"/>
                </a:solidFill>
              </a:rPr>
              <a:t>Study </a:t>
            </a:r>
            <a:r>
              <a:rPr lang="en-GB" sz="2400" dirty="0">
                <a:solidFill>
                  <a:schemeClr val="accent2"/>
                </a:solidFill>
              </a:rPr>
              <a:t>of Health in Agricultural Work (SHAW</a:t>
            </a:r>
            <a:r>
              <a:rPr lang="en-GB" sz="2400" dirty="0" smtClean="0">
                <a:solidFill>
                  <a:schemeClr val="accent2"/>
                </a:solidFill>
              </a:rPr>
              <a:t>) </a:t>
            </a:r>
            <a:r>
              <a:rPr lang="en-GB" sz="2400" dirty="0" smtClean="0">
                <a:solidFill>
                  <a:srgbClr val="FF0000"/>
                </a:solidFill>
              </a:rPr>
              <a:t>(</a:t>
            </a:r>
            <a:r>
              <a:rPr lang="en-GB" sz="2400" dirty="0" err="1" smtClean="0">
                <a:solidFill>
                  <a:srgbClr val="FF0000"/>
                </a:solidFill>
              </a:rPr>
              <a:t>UoM</a:t>
            </a:r>
            <a:r>
              <a:rPr lang="en-GB" sz="2400" dirty="0" smtClean="0">
                <a:solidFill>
                  <a:srgbClr val="FF0000"/>
                </a:solidFill>
              </a:rPr>
              <a:t>) 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031" y="891594"/>
            <a:ext cx="8534400" cy="4870315"/>
          </a:xfrm>
        </p:spPr>
        <p:txBody>
          <a:bodyPr/>
          <a:lstStyle/>
          <a:p>
            <a:pPr marL="174625" indent="-174625"/>
            <a:r>
              <a:rPr lang="en-GB" sz="2200" dirty="0" smtClean="0">
                <a:solidFill>
                  <a:schemeClr val="accent2"/>
                </a:solidFill>
              </a:rPr>
              <a:t>   </a:t>
            </a:r>
            <a:r>
              <a:rPr lang="en-GB" sz="2400" dirty="0" smtClean="0">
                <a:solidFill>
                  <a:schemeClr val="accent2"/>
                </a:solidFill>
              </a:rPr>
              <a:t>Objectives of SHAW </a:t>
            </a:r>
            <a:r>
              <a:rPr lang="en-GB" sz="2400" dirty="0" err="1" smtClean="0">
                <a:solidFill>
                  <a:schemeClr val="accent2"/>
                </a:solidFill>
              </a:rPr>
              <a:t>inc.</a:t>
            </a:r>
            <a:endParaRPr lang="en-GB" sz="2400" dirty="0" smtClean="0">
              <a:solidFill>
                <a:schemeClr val="accent2"/>
              </a:solidFill>
            </a:endParaRPr>
          </a:p>
          <a:p>
            <a:pPr marL="555625" lvl="1" indent="-174625"/>
            <a:r>
              <a:rPr lang="en-GB" sz="1800" dirty="0" smtClean="0">
                <a:solidFill>
                  <a:schemeClr val="accent2"/>
                </a:solidFill>
              </a:rPr>
              <a:t>Determine cumulative incidence of dementia, adult onset neurological disease, </a:t>
            </a:r>
            <a:r>
              <a:rPr lang="en-GB" sz="1800" dirty="0" err="1" smtClean="0">
                <a:solidFill>
                  <a:schemeClr val="accent2"/>
                </a:solidFill>
              </a:rPr>
              <a:t>Parkinsons</a:t>
            </a:r>
            <a:r>
              <a:rPr lang="en-GB" sz="1800" dirty="0" smtClean="0">
                <a:solidFill>
                  <a:schemeClr val="accent2"/>
                </a:solidFill>
              </a:rPr>
              <a:t> and clinical depression in farmers</a:t>
            </a:r>
          </a:p>
          <a:p>
            <a:pPr marL="555625" lvl="1" indent="-174625"/>
            <a:r>
              <a:rPr lang="en-GB" sz="1800" dirty="0" smtClean="0">
                <a:solidFill>
                  <a:schemeClr val="accent2"/>
                </a:solidFill>
              </a:rPr>
              <a:t>Establish if excess of disease is apparent in those exposed to OPs</a:t>
            </a:r>
          </a:p>
          <a:p>
            <a:pPr marL="666750" lvl="1" indent="-285750">
              <a:buFont typeface="Wingdings" panose="05000000000000000000" pitchFamily="2" charset="2"/>
              <a:buChar char="Ø"/>
            </a:pPr>
            <a:endParaRPr lang="en-GB" sz="800" dirty="0" smtClean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2"/>
                </a:solidFill>
              </a:rPr>
              <a:t>Study Population </a:t>
            </a:r>
          </a:p>
          <a:p>
            <a:pPr marL="666750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accent2"/>
                </a:solidFill>
              </a:rPr>
              <a:t>Historically prospective cohort study of UK farmers</a:t>
            </a:r>
          </a:p>
          <a:p>
            <a:pPr marL="666750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accent2"/>
                </a:solidFill>
              </a:rPr>
              <a:t>Identified as working with or not with sheep in 1970</a:t>
            </a:r>
          </a:p>
          <a:p>
            <a:pPr marL="666750" lvl="1" indent="-285750">
              <a:buFont typeface="Arial" panose="020B0604020202020204" pitchFamily="34" charset="0"/>
              <a:buChar char="•"/>
            </a:pPr>
            <a:r>
              <a:rPr lang="en-GB" sz="1800" dirty="0" smtClean="0">
                <a:solidFill>
                  <a:schemeClr val="accent2"/>
                </a:solidFill>
              </a:rPr>
              <a:t>Cohort </a:t>
            </a:r>
            <a:r>
              <a:rPr lang="en-GB" sz="1800" dirty="0">
                <a:solidFill>
                  <a:schemeClr val="accent2"/>
                </a:solidFill>
              </a:rPr>
              <a:t>size of ~12000 </a:t>
            </a:r>
          </a:p>
          <a:p>
            <a:pPr marL="666750" lvl="1" indent="-285750">
              <a:buFont typeface="Arial" panose="020B0604020202020204" pitchFamily="34" charset="0"/>
              <a:buChar char="•"/>
            </a:pPr>
            <a:endParaRPr lang="en-GB" sz="800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chemeClr val="accent2"/>
                </a:solidFill>
              </a:rPr>
              <a:t>Phase 1: Self-completed </a:t>
            </a:r>
            <a:r>
              <a:rPr lang="en-GB" sz="2400" dirty="0">
                <a:solidFill>
                  <a:schemeClr val="accent2"/>
                </a:solidFill>
              </a:rPr>
              <a:t>screening questionnaire </a:t>
            </a:r>
            <a:r>
              <a:rPr lang="en-GB" sz="2400" dirty="0" smtClean="0">
                <a:solidFill>
                  <a:schemeClr val="accent2"/>
                </a:solidFill>
              </a:rPr>
              <a:t>Limited info. </a:t>
            </a:r>
            <a:r>
              <a:rPr lang="en-GB" sz="2400" dirty="0">
                <a:solidFill>
                  <a:schemeClr val="accent2"/>
                </a:solidFill>
              </a:rPr>
              <a:t>on health and exposures </a:t>
            </a:r>
            <a:endParaRPr lang="en-GB" sz="2400" dirty="0" smtClean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accent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2"/>
                </a:solidFill>
              </a:rPr>
              <a:t>Phase </a:t>
            </a:r>
            <a:r>
              <a:rPr lang="en-GB" sz="2400" dirty="0" smtClean="0">
                <a:solidFill>
                  <a:schemeClr val="accent2"/>
                </a:solidFill>
              </a:rPr>
              <a:t>2: Subgroup </a:t>
            </a:r>
            <a:r>
              <a:rPr lang="en-GB" sz="2400" dirty="0">
                <a:solidFill>
                  <a:schemeClr val="accent2"/>
                </a:solidFill>
              </a:rPr>
              <a:t>of phase </a:t>
            </a:r>
            <a:r>
              <a:rPr lang="en-GB" sz="2400" dirty="0" smtClean="0">
                <a:solidFill>
                  <a:schemeClr val="accent2"/>
                </a:solidFill>
              </a:rPr>
              <a:t>1 interviewed, more detailed exp. history</a:t>
            </a:r>
            <a:endParaRPr lang="en-GB" sz="2400" dirty="0" smtClean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Malaysian farm workers </a:t>
            </a:r>
            <a:r>
              <a:rPr lang="en-GB" sz="2400" dirty="0" smtClean="0"/>
              <a:t>(new study) </a:t>
            </a:r>
            <a:r>
              <a:rPr lang="en-GB" sz="2400" dirty="0" smtClean="0">
                <a:solidFill>
                  <a:srgbClr val="FF0000"/>
                </a:solidFill>
              </a:rPr>
              <a:t>(</a:t>
            </a:r>
            <a:r>
              <a:rPr lang="en-GB" sz="2400" dirty="0" err="1" smtClean="0">
                <a:solidFill>
                  <a:srgbClr val="FF0000"/>
                </a:solidFill>
              </a:rPr>
              <a:t>UoM</a:t>
            </a:r>
            <a:r>
              <a:rPr lang="en-GB" sz="2400" dirty="0">
                <a:solidFill>
                  <a:srgbClr val="FF0000"/>
                </a:solidFill>
              </a:rPr>
              <a:t>) 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30300"/>
            <a:ext cx="8534400" cy="4648200"/>
          </a:xfrm>
        </p:spPr>
        <p:txBody>
          <a:bodyPr/>
          <a:lstStyle/>
          <a:p>
            <a:pPr marL="273050" indent="-273050"/>
            <a:r>
              <a:rPr lang="en-GB" sz="2400" dirty="0" smtClean="0"/>
              <a:t>  Objectives </a:t>
            </a:r>
          </a:p>
          <a:p>
            <a:pPr lvl="1"/>
            <a:r>
              <a:rPr lang="en-GB" sz="2000" dirty="0" smtClean="0"/>
              <a:t>Determine association between OP exposure and semen quality; acute ill-health</a:t>
            </a:r>
          </a:p>
          <a:p>
            <a:endParaRPr lang="en-GB" sz="22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Study Population</a:t>
            </a:r>
          </a:p>
          <a:p>
            <a:pPr marL="808038" lvl="1">
              <a:buFont typeface="Arial" panose="020B0604020202020204" pitchFamily="34" charset="0"/>
              <a:buChar char="•"/>
            </a:pPr>
            <a:r>
              <a:rPr lang="en-GB" sz="2000" dirty="0"/>
              <a:t>Male farmers from 3 districts in Sabah </a:t>
            </a:r>
          </a:p>
          <a:p>
            <a:pPr marL="808038" lvl="1">
              <a:buFont typeface="Arial" panose="020B0604020202020204" pitchFamily="34" charset="0"/>
              <a:buChar char="•"/>
            </a:pPr>
            <a:r>
              <a:rPr lang="en-GB" sz="2000" dirty="0"/>
              <a:t>Registered on the Sabah Agricultural database</a:t>
            </a:r>
          </a:p>
          <a:p>
            <a:pPr marL="0" indent="0">
              <a:buNone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Study Design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Longitudinal study across spraying season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Urine samples for </a:t>
            </a:r>
            <a:r>
              <a:rPr lang="en-GB" sz="2000" dirty="0" smtClean="0"/>
              <a:t>EA pre </a:t>
            </a:r>
            <a:r>
              <a:rPr lang="en-GB" sz="2000" dirty="0"/>
              <a:t>(non-spraying season)  and post spraying (end of shift and next morning)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/>
              <a:t>Interviewed re </a:t>
            </a:r>
            <a:r>
              <a:rPr lang="en-GB" sz="2000" dirty="0" smtClean="0"/>
              <a:t>spraying</a:t>
            </a:r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pic>
        <p:nvPicPr>
          <p:cNvPr id="7" name="Picture 6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05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7030A0"/>
                </a:solidFill>
              </a:rPr>
              <a:t>Background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874" y="1364244"/>
            <a:ext cx="4610100" cy="3619424"/>
          </a:xfrm>
        </p:spPr>
        <p:txBody>
          <a:bodyPr/>
          <a:lstStyle/>
          <a:p>
            <a:r>
              <a:rPr lang="en-GB" sz="2400" dirty="0" smtClean="0"/>
              <a:t>Increasing interest in epidemiological studies of pesticide exposed workers</a:t>
            </a:r>
          </a:p>
          <a:p>
            <a:r>
              <a:rPr lang="en-GB" sz="2400" dirty="0" smtClean="0"/>
              <a:t>For chronic diseases retrospective exposure assessment is challenging</a:t>
            </a:r>
          </a:p>
          <a:p>
            <a:r>
              <a:rPr lang="en-GB" sz="2400" dirty="0" smtClean="0"/>
              <a:t>Historic measurement data not really available</a:t>
            </a:r>
          </a:p>
          <a:p>
            <a:r>
              <a:rPr lang="en-GB" sz="2400" dirty="0" smtClean="0"/>
              <a:t>Numerous EAMs, generally not been validated</a:t>
            </a:r>
            <a:endParaRPr lang="en-GB" sz="2400" dirty="0"/>
          </a:p>
        </p:txBody>
      </p:sp>
      <p:sp>
        <p:nvSpPr>
          <p:cNvPr id="4" name="Rectangle 3"/>
          <p:cNvSpPr/>
          <p:nvPr/>
        </p:nvSpPr>
        <p:spPr>
          <a:xfrm>
            <a:off x="4914900" y="4954689"/>
            <a:ext cx="4131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NexusSan" charset="0"/>
              </a:rPr>
              <a:t>Search in Scopus for</a:t>
            </a:r>
            <a:r>
              <a:rPr lang="mr-IN" sz="1200" dirty="0">
                <a:solidFill>
                  <a:srgbClr val="000000"/>
                </a:solidFill>
                <a:latin typeface="NexusSan" charset="0"/>
              </a:rPr>
              <a:t>…</a:t>
            </a:r>
            <a:endParaRPr lang="en-GB" sz="1200" dirty="0">
              <a:solidFill>
                <a:srgbClr val="000000"/>
              </a:solidFill>
              <a:latin typeface="NexusSan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NexusSan" charset="0"/>
              </a:rPr>
              <a:t>pesticide</a:t>
            </a:r>
            <a:r>
              <a:rPr lang="en-US" sz="1200" dirty="0">
                <a:solidFill>
                  <a:srgbClr val="969696"/>
                </a:solidFill>
                <a:latin typeface="NexusSan" charset="0"/>
              </a:rPr>
              <a:t>  AND  </a:t>
            </a:r>
            <a:r>
              <a:rPr lang="en-US" sz="1200" dirty="0">
                <a:solidFill>
                  <a:srgbClr val="000000"/>
                </a:solidFill>
                <a:latin typeface="NexusSan" charset="0"/>
              </a:rPr>
              <a:t>epidemiology</a:t>
            </a:r>
            <a:r>
              <a:rPr lang="en-US" sz="1200" dirty="0">
                <a:solidFill>
                  <a:srgbClr val="969696"/>
                </a:solidFill>
                <a:latin typeface="NexusSan" charset="0"/>
              </a:rPr>
              <a:t>  AND  ( </a:t>
            </a:r>
            <a:r>
              <a:rPr lang="en-US" sz="1200" dirty="0">
                <a:solidFill>
                  <a:srgbClr val="000000"/>
                </a:solidFill>
                <a:latin typeface="NexusSan" charset="0"/>
              </a:rPr>
              <a:t>work</a:t>
            </a:r>
            <a:r>
              <a:rPr lang="en-US" sz="1200" dirty="0">
                <a:solidFill>
                  <a:srgbClr val="969696"/>
                </a:solidFill>
                <a:latin typeface="NexusSan" charset="0"/>
              </a:rPr>
              <a:t>  OR  </a:t>
            </a:r>
            <a:r>
              <a:rPr lang="en-US" sz="1200" dirty="0">
                <a:solidFill>
                  <a:srgbClr val="000000"/>
                </a:solidFill>
                <a:latin typeface="NexusSan" charset="0"/>
              </a:rPr>
              <a:t>occupational</a:t>
            </a:r>
            <a:r>
              <a:rPr lang="en-US" sz="1200" dirty="0">
                <a:solidFill>
                  <a:srgbClr val="969696"/>
                </a:solidFill>
                <a:latin typeface="NexusSan" charset="0"/>
              </a:rPr>
              <a:t> )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301" y="1809826"/>
            <a:ext cx="4457699" cy="3040012"/>
          </a:xfrm>
          <a:prstGeom prst="rect">
            <a:avLst/>
          </a:prstGeom>
        </p:spPr>
      </p:pic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6452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7030A0"/>
                </a:solidFill>
              </a:rPr>
              <a:t>Project aims</a:t>
            </a:r>
            <a:endParaRPr lang="en-GB" sz="32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30300"/>
            <a:ext cx="8534400" cy="4984750"/>
          </a:xfrm>
        </p:spPr>
        <p:txBody>
          <a:bodyPr/>
          <a:lstStyle/>
          <a:p>
            <a:endParaRPr lang="en-GB" sz="2000" dirty="0" smtClean="0"/>
          </a:p>
          <a:p>
            <a:r>
              <a:rPr lang="en-GB" sz="2400" dirty="0" smtClean="0"/>
              <a:t>Better </a:t>
            </a:r>
            <a:r>
              <a:rPr lang="en-GB" sz="2400" dirty="0"/>
              <a:t>understand </a:t>
            </a:r>
            <a:r>
              <a:rPr lang="en-GB" sz="2400" dirty="0" smtClean="0"/>
              <a:t>performance </a:t>
            </a:r>
            <a:r>
              <a:rPr lang="en-GB" sz="2400" dirty="0"/>
              <a:t>of </a:t>
            </a:r>
            <a:r>
              <a:rPr lang="en-GB" sz="2400" dirty="0" smtClean="0"/>
              <a:t>exposure assessment methods (EAMs) used in epi. studies</a:t>
            </a:r>
          </a:p>
          <a:p>
            <a:pPr marL="0" indent="0">
              <a:buNone/>
            </a:pPr>
            <a:endParaRPr lang="en-GB" sz="2400" dirty="0" smtClean="0"/>
          </a:p>
          <a:p>
            <a:r>
              <a:rPr lang="en-GB" sz="2400" dirty="0"/>
              <a:t>A</a:t>
            </a:r>
            <a:r>
              <a:rPr lang="en-GB" sz="2400" dirty="0" smtClean="0"/>
              <a:t>ssess reliability </a:t>
            </a:r>
            <a:r>
              <a:rPr lang="en-GB" sz="2400" dirty="0"/>
              <a:t>and external validity of surrogate measures used </a:t>
            </a:r>
            <a:r>
              <a:rPr lang="en-GB" sz="2400" dirty="0" smtClean="0"/>
              <a:t>to </a:t>
            </a:r>
            <a:r>
              <a:rPr lang="en-GB" sz="2400" dirty="0"/>
              <a:t>assign exposure within individuals </a:t>
            </a:r>
            <a:r>
              <a:rPr lang="en-GB" sz="2400" dirty="0" smtClean="0"/>
              <a:t>/ </a:t>
            </a:r>
            <a:r>
              <a:rPr lang="en-GB" sz="2400" dirty="0"/>
              <a:t>groups </a:t>
            </a:r>
            <a:r>
              <a:rPr lang="en-GB" sz="2400" dirty="0" smtClean="0"/>
              <a:t>and evaluate size / effects </a:t>
            </a:r>
            <a:r>
              <a:rPr lang="en-GB" sz="2400" dirty="0"/>
              <a:t>of recall bias on </a:t>
            </a:r>
            <a:r>
              <a:rPr lang="en-GB" sz="2400" dirty="0" smtClean="0"/>
              <a:t>misclassification </a:t>
            </a:r>
          </a:p>
          <a:p>
            <a:endParaRPr lang="en-GB" sz="2400" dirty="0" smtClean="0"/>
          </a:p>
          <a:p>
            <a:r>
              <a:rPr lang="en-GB" sz="2400" dirty="0"/>
              <a:t>Recommend improvements </a:t>
            </a:r>
            <a:r>
              <a:rPr lang="en-GB" sz="2400" dirty="0" smtClean="0"/>
              <a:t>for </a:t>
            </a:r>
            <a:r>
              <a:rPr lang="en-GB" sz="2400" dirty="0"/>
              <a:t>future studies </a:t>
            </a:r>
          </a:p>
          <a:p>
            <a:endParaRPr lang="en-GB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8951" y="95004"/>
            <a:ext cx="1725880" cy="129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116997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7030A0"/>
                </a:solidFill>
              </a:rPr>
              <a:t>How will we do this?</a:t>
            </a:r>
            <a:endParaRPr lang="en-GB" sz="3200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30300"/>
            <a:ext cx="8534400" cy="4648200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 smtClean="0">
                <a:solidFill>
                  <a:srgbClr val="FF0000"/>
                </a:solidFill>
              </a:rPr>
              <a:t>We will: </a:t>
            </a:r>
          </a:p>
          <a:p>
            <a:r>
              <a:rPr lang="en-GB" sz="2000" dirty="0"/>
              <a:t>U</a:t>
            </a:r>
            <a:r>
              <a:rPr lang="en-GB" sz="2000" dirty="0" smtClean="0"/>
              <a:t>se previously </a:t>
            </a:r>
            <a:r>
              <a:rPr lang="en-GB" sz="2000" dirty="0"/>
              <a:t>collected exposure data from </a:t>
            </a:r>
            <a:r>
              <a:rPr lang="en-GB" sz="2000" dirty="0" smtClean="0"/>
              <a:t>existing epi studies </a:t>
            </a:r>
            <a:r>
              <a:rPr lang="en-GB" sz="2000" dirty="0"/>
              <a:t>and historical records </a:t>
            </a:r>
            <a:endParaRPr lang="en-GB" sz="2000" dirty="0" smtClean="0"/>
          </a:p>
          <a:p>
            <a:r>
              <a:rPr lang="en-GB" sz="2000" dirty="0" smtClean="0"/>
              <a:t>Assess current exposure (using biomonitoring) in various populations to </a:t>
            </a:r>
            <a:r>
              <a:rPr lang="en-GB" sz="2000" dirty="0"/>
              <a:t>examine performance of </a:t>
            </a:r>
            <a:r>
              <a:rPr lang="en-GB" sz="2000" dirty="0" smtClean="0"/>
              <a:t>EA approaches </a:t>
            </a:r>
          </a:p>
          <a:p>
            <a:r>
              <a:rPr lang="en-GB" sz="2000" dirty="0" smtClean="0"/>
              <a:t>Compare and contrast performance </a:t>
            </a:r>
            <a:r>
              <a:rPr lang="en-GB" sz="2000" dirty="0"/>
              <a:t>of </a:t>
            </a:r>
            <a:r>
              <a:rPr lang="en-GB" sz="2000" dirty="0" smtClean="0"/>
              <a:t>EAMs within </a:t>
            </a:r>
            <a:r>
              <a:rPr lang="en-GB" sz="2000" dirty="0"/>
              <a:t>existing </a:t>
            </a:r>
            <a:r>
              <a:rPr lang="en-GB" sz="2000" dirty="0" smtClean="0"/>
              <a:t>epi studies</a:t>
            </a:r>
          </a:p>
          <a:p>
            <a:pPr marL="0" indent="0">
              <a:buNone/>
            </a:pPr>
            <a:r>
              <a:rPr lang="en-GB" sz="2000" dirty="0" smtClean="0"/>
              <a:t> 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rgbClr val="FF0000"/>
                </a:solidFill>
              </a:rPr>
              <a:t>Main project outcomes:</a:t>
            </a:r>
          </a:p>
          <a:p>
            <a:r>
              <a:rPr lang="en-GB" sz="2000" dirty="0"/>
              <a:t>V</a:t>
            </a:r>
            <a:r>
              <a:rPr lang="en-GB" sz="2000" dirty="0" smtClean="0"/>
              <a:t>alidation </a:t>
            </a:r>
            <a:r>
              <a:rPr lang="en-GB" sz="2000" dirty="0"/>
              <a:t>of </a:t>
            </a:r>
            <a:r>
              <a:rPr lang="en-GB" sz="2000" dirty="0" smtClean="0"/>
              <a:t>an accepted </a:t>
            </a:r>
            <a:r>
              <a:rPr lang="en-GB" sz="2000" dirty="0"/>
              <a:t>and </a:t>
            </a:r>
            <a:r>
              <a:rPr lang="en-GB" sz="2000" dirty="0" smtClean="0"/>
              <a:t>adaptable </a:t>
            </a:r>
            <a:r>
              <a:rPr lang="en-GB" sz="2000" dirty="0"/>
              <a:t>semi-quantitative individual-based </a:t>
            </a:r>
            <a:r>
              <a:rPr lang="en-GB" sz="2000" dirty="0" smtClean="0"/>
              <a:t>EAM against </a:t>
            </a:r>
            <a:r>
              <a:rPr lang="en-GB" sz="2000" dirty="0"/>
              <a:t>measured levels of urine </a:t>
            </a:r>
            <a:r>
              <a:rPr lang="en-GB" sz="2000" dirty="0" smtClean="0"/>
              <a:t>pesticide </a:t>
            </a:r>
            <a:r>
              <a:rPr lang="en-GB" sz="2000" dirty="0"/>
              <a:t>metabolites in a broad range of settings </a:t>
            </a:r>
            <a:endParaRPr lang="en-GB" sz="2000" dirty="0" smtClean="0"/>
          </a:p>
          <a:p>
            <a:r>
              <a:rPr lang="en-GB" sz="2000" dirty="0"/>
              <a:t>C</a:t>
            </a:r>
            <a:r>
              <a:rPr lang="en-GB" sz="2000" dirty="0" smtClean="0"/>
              <a:t>omparison </a:t>
            </a:r>
            <a:r>
              <a:rPr lang="en-GB" sz="2000" dirty="0"/>
              <a:t>of </a:t>
            </a:r>
            <a:r>
              <a:rPr lang="en-GB" sz="2000" dirty="0" smtClean="0"/>
              <a:t>reliability </a:t>
            </a:r>
            <a:r>
              <a:rPr lang="en-GB" sz="2000" dirty="0"/>
              <a:t>and performance of several grouped- and individual-based </a:t>
            </a:r>
            <a:r>
              <a:rPr lang="en-GB" sz="2000" dirty="0" smtClean="0"/>
              <a:t>EAMs</a:t>
            </a:r>
            <a:endParaRPr lang="en-GB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pic>
        <p:nvPicPr>
          <p:cNvPr id="8" name="Picture 7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97527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>
                <a:solidFill>
                  <a:srgbClr val="7030A0"/>
                </a:solidFill>
              </a:rPr>
              <a:t>Project Governance</a:t>
            </a:r>
            <a:endParaRPr lang="en-GB" sz="2800" dirty="0">
              <a:solidFill>
                <a:srgbClr val="7030A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z="1000"/>
              <a:pPr>
                <a:defRPr/>
              </a:pPr>
              <a:t>7</a:t>
            </a:fld>
            <a:endParaRPr lang="en-US" sz="1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2" y="1130299"/>
            <a:ext cx="7833359" cy="4696069"/>
          </a:xfrm>
        </p:spPr>
        <p:txBody>
          <a:bodyPr/>
          <a:lstStyle/>
          <a:p>
            <a:pPr marL="357188" indent="-357188">
              <a:tabLst>
                <a:tab pos="534988" algn="l"/>
              </a:tabLst>
            </a:pPr>
            <a:r>
              <a:rPr lang="en-GB" sz="2000" b="1" dirty="0">
                <a:solidFill>
                  <a:srgbClr val="FF0000"/>
                </a:solidFill>
              </a:rPr>
              <a:t>Independent Advisory Board </a:t>
            </a:r>
            <a:r>
              <a:rPr lang="en-GB" sz="2000" b="1" dirty="0" smtClean="0">
                <a:solidFill>
                  <a:srgbClr val="FF0000"/>
                </a:solidFill>
              </a:rPr>
              <a:t>convened to provide independent and impartial expert advice </a:t>
            </a:r>
            <a:endParaRPr lang="en-GB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z="1050" dirty="0">
              <a:solidFill>
                <a:srgbClr val="FF0000"/>
              </a:solidFill>
            </a:endParaRPr>
          </a:p>
          <a:p>
            <a:pPr marL="803275" lvl="1" indent="-352425"/>
            <a:r>
              <a:rPr lang="en-GB" sz="1800" dirty="0" smtClean="0"/>
              <a:t>Aaron </a:t>
            </a:r>
            <a:r>
              <a:rPr lang="en-GB" sz="1800" dirty="0"/>
              <a:t>Blair (Chair), National Cancer Institute (USA)</a:t>
            </a:r>
          </a:p>
          <a:p>
            <a:pPr marL="803275" lvl="1" indent="-352425"/>
            <a:r>
              <a:rPr lang="en-GB" sz="1800" dirty="0"/>
              <a:t>Mark </a:t>
            </a:r>
            <a:r>
              <a:rPr lang="en-GB" sz="1800" dirty="0" smtClean="0"/>
              <a:t>Montforts (Deputy Chair), </a:t>
            </a:r>
            <a:r>
              <a:rPr lang="en-GB" sz="1800" dirty="0"/>
              <a:t>RIVM (The Netherlands</a:t>
            </a:r>
            <a:r>
              <a:rPr lang="en-GB" sz="1800" dirty="0" smtClean="0"/>
              <a:t>)</a:t>
            </a:r>
          </a:p>
          <a:p>
            <a:pPr marL="803275" lvl="1" indent="-352425"/>
            <a:r>
              <a:rPr lang="en-GB" sz="1800" dirty="0" smtClean="0"/>
              <a:t>Len </a:t>
            </a:r>
            <a:r>
              <a:rPr lang="en-GB" sz="1800" dirty="0"/>
              <a:t>Levy, Cranfield University (UK)</a:t>
            </a:r>
          </a:p>
          <a:p>
            <a:pPr marL="803275" lvl="1" indent="-352425"/>
            <a:r>
              <a:rPr lang="en-GB" sz="1800" dirty="0" smtClean="0"/>
              <a:t>Silvia </a:t>
            </a:r>
            <a:r>
              <a:rPr lang="en-GB" sz="1800" dirty="0"/>
              <a:t>Fustinoni, University of Milan (Italy</a:t>
            </a:r>
            <a:r>
              <a:rPr lang="en-GB" sz="1800" dirty="0" smtClean="0"/>
              <a:t>)</a:t>
            </a:r>
          </a:p>
          <a:p>
            <a:pPr marL="803275" lvl="1" indent="-352425"/>
            <a:endParaRPr lang="en-GB" sz="1800" dirty="0"/>
          </a:p>
          <a:p>
            <a:pPr marL="422275" indent="-352425"/>
            <a:r>
              <a:rPr lang="en-GB" sz="2000" dirty="0" smtClean="0"/>
              <a:t>All completed Conflict of Interest forms</a:t>
            </a:r>
            <a:endParaRPr lang="en-GB" sz="2000" dirty="0"/>
          </a:p>
          <a:p>
            <a:pPr marL="450850" lvl="1" indent="0">
              <a:buNone/>
            </a:pPr>
            <a:endParaRPr lang="en-GB" sz="900" dirty="0">
              <a:solidFill>
                <a:srgbClr val="FF0000"/>
              </a:solidFill>
            </a:endParaRPr>
          </a:p>
          <a:p>
            <a:pPr marL="357188" indent="-357188">
              <a:tabLst>
                <a:tab pos="450850" algn="l"/>
              </a:tabLst>
            </a:pP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</a:rPr>
              <a:t>Project </a:t>
            </a:r>
            <a:r>
              <a:rPr lang="en-GB" sz="2000" dirty="0">
                <a:solidFill>
                  <a:schemeClr val="accent2">
                    <a:lumMod val="75000"/>
                  </a:schemeClr>
                </a:solidFill>
              </a:rPr>
              <a:t>governance document </a:t>
            </a: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</a:rPr>
              <a:t>stating agreed roles</a:t>
            </a:r>
            <a:r>
              <a:rPr lang="en-GB" sz="2000" dirty="0">
                <a:solidFill>
                  <a:schemeClr val="accent2">
                    <a:lumMod val="75000"/>
                  </a:schemeClr>
                </a:solidFill>
              </a:rPr>
              <a:t>, responsibilities and interactions </a:t>
            </a:r>
            <a:r>
              <a:rPr lang="en-GB" sz="2000" dirty="0" smtClean="0">
                <a:solidFill>
                  <a:schemeClr val="accent2">
                    <a:lumMod val="75000"/>
                  </a:schemeClr>
                </a:solidFill>
              </a:rPr>
              <a:t>of those involved</a:t>
            </a:r>
          </a:p>
          <a:p>
            <a:pPr marL="357188" indent="-357188">
              <a:tabLst>
                <a:tab pos="450850" algn="l"/>
              </a:tabLst>
            </a:pPr>
            <a:endParaRPr lang="en-GB" sz="1000" dirty="0">
              <a:solidFill>
                <a:schemeClr val="accent2">
                  <a:lumMod val="75000"/>
                </a:schemeClr>
              </a:solidFill>
            </a:endParaRPr>
          </a:p>
          <a:p>
            <a:pPr marL="357188" indent="-357188">
              <a:tabLst>
                <a:tab pos="450850" algn="l"/>
              </a:tabLst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</a:rPr>
              <a:t>Freedom to publish our project findings </a:t>
            </a: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897" y="274887"/>
            <a:ext cx="1261406" cy="96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95866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7030A0"/>
                </a:solidFill>
              </a:rPr>
              <a:t>Project structure</a:t>
            </a:r>
            <a:endParaRPr lang="en-GB" dirty="0">
              <a:solidFill>
                <a:srgbClr val="7030A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362" y="1339612"/>
            <a:ext cx="9033275" cy="420323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7" name="Picture 6" descr="C:\Users\K_Galea\AppData\Local\Microsoft\Windows\Temporary Internet Files\Content.Word\logo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</p:spTree>
    <p:extLst>
      <p:ext uri="{BB962C8B-B14F-4D97-AF65-F5344CB8AC3E}">
        <p14:creationId xmlns:p14="http://schemas.microsoft.com/office/powerpoint/2010/main" val="244411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7030A0"/>
                </a:solidFill>
              </a:rPr>
              <a:t>Studies being used..</a:t>
            </a:r>
            <a:endParaRPr lang="en-GB" sz="3200" dirty="0">
              <a:solidFill>
                <a:srgbClr val="7030A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A52AE-60A4-4159-81E8-617204BDB0BC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8" name="Picture 7" descr="C:\Users\K_Galea\AppData\Local\Microsoft\Windows\Temporary Internet Files\Content.Word\logo3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74410"/>
            <a:ext cx="1009650" cy="78359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691027"/>
              </p:ext>
            </p:extLst>
          </p:nvPr>
        </p:nvGraphicFramePr>
        <p:xfrm>
          <a:off x="228600" y="984342"/>
          <a:ext cx="8239126" cy="462494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026712">
                  <a:extLst>
                    <a:ext uri="{9D8B030D-6E8A-4147-A177-3AD203B41FA5}">
                      <a16:colId xmlns:a16="http://schemas.microsoft.com/office/drawing/2014/main" val="2733578703"/>
                    </a:ext>
                  </a:extLst>
                </a:gridCol>
                <a:gridCol w="1625716">
                  <a:extLst>
                    <a:ext uri="{9D8B030D-6E8A-4147-A177-3AD203B41FA5}">
                      <a16:colId xmlns:a16="http://schemas.microsoft.com/office/drawing/2014/main" val="214626925"/>
                    </a:ext>
                  </a:extLst>
                </a:gridCol>
                <a:gridCol w="1586698">
                  <a:extLst>
                    <a:ext uri="{9D8B030D-6E8A-4147-A177-3AD203B41FA5}">
                      <a16:colId xmlns:a16="http://schemas.microsoft.com/office/drawing/2014/main" val="3357676594"/>
                    </a:ext>
                  </a:extLst>
                </a:gridCol>
              </a:tblGrid>
              <a:tr h="339658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Study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WP2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WP3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4878074"/>
                  </a:ext>
                </a:extLst>
              </a:tr>
              <a:tr h="1613377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               Prospective Investigation of</a:t>
                      </a:r>
                    </a:p>
                    <a:p>
                      <a:pPr algn="ctr"/>
                      <a:r>
                        <a:rPr lang="en-GB" sz="1800" dirty="0" smtClean="0"/>
                        <a:t>               Pesticide Applicators' Health</a:t>
                      </a:r>
                    </a:p>
                    <a:p>
                      <a:pPr algn="ctr"/>
                      <a:r>
                        <a:rPr lang="en-GB" sz="1800" dirty="0" smtClean="0"/>
                        <a:t>               (PIPAH)</a:t>
                      </a:r>
                    </a:p>
                    <a:p>
                      <a:pPr algn="ctr"/>
                      <a:endParaRPr lang="en-GB" sz="1800" dirty="0" smtClean="0"/>
                    </a:p>
                    <a:p>
                      <a:pPr algn="ctr"/>
                      <a:r>
                        <a:rPr lang="en-GB" dirty="0" smtClean="0"/>
                        <a:t>            Pesticide Users Health </a:t>
                      </a:r>
                    </a:p>
                    <a:p>
                      <a:pPr algn="ctr"/>
                      <a:r>
                        <a:rPr lang="en-GB" dirty="0" smtClean="0"/>
                        <a:t>               Study (PUHS)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X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5436646"/>
                  </a:ext>
                </a:extLst>
              </a:tr>
              <a:tr h="803714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           </a:t>
                      </a:r>
                      <a:r>
                        <a:rPr lang="en-GB" sz="1800" baseline="0" dirty="0" smtClean="0"/>
                        <a:t>      </a:t>
                      </a:r>
                      <a:r>
                        <a:rPr lang="en-GB" sz="1800" dirty="0" smtClean="0"/>
                        <a:t>Study of Health in </a:t>
                      </a:r>
                    </a:p>
                    <a:p>
                      <a:pPr algn="ctr"/>
                      <a:r>
                        <a:rPr lang="en-GB" sz="1800" dirty="0" smtClean="0"/>
                        <a:t>                 Agricultural Work (SHAW)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X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7292056"/>
                  </a:ext>
                </a:extLst>
              </a:tr>
              <a:tr h="849146">
                <a:tc>
                  <a:txBody>
                    <a:bodyPr/>
                    <a:lstStyle/>
                    <a:p>
                      <a:pPr algn="ctr"/>
                      <a:r>
                        <a:rPr lang="en-GB" sz="1800" baseline="0" dirty="0" smtClean="0"/>
                        <a:t>                </a:t>
                      </a:r>
                      <a:r>
                        <a:rPr lang="en-GB" sz="1800" dirty="0" smtClean="0"/>
                        <a:t>Ethiopian farm workers </a:t>
                      </a:r>
                    </a:p>
                    <a:p>
                      <a:pPr algn="ctr"/>
                      <a:r>
                        <a:rPr lang="en-GB" sz="1800" dirty="0" smtClean="0"/>
                        <a:t>                study**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X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X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3278596"/>
                  </a:ext>
                </a:extLst>
              </a:tr>
              <a:tr h="803714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/>
                        <a:t>                Malaysian farm workers</a:t>
                      </a:r>
                    </a:p>
                    <a:p>
                      <a:pPr algn="ctr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88180842"/>
                  </a:ext>
                </a:extLst>
              </a:tr>
            </a:tbl>
          </a:graphicData>
        </a:graphic>
      </p:graphicFrame>
      <p:pic>
        <p:nvPicPr>
          <p:cNvPr id="11" name="Picture 4778" descr="50mm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533" y="1814770"/>
            <a:ext cx="793058" cy="7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Related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533" y="3218802"/>
            <a:ext cx="1003389" cy="42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2233" y="3999777"/>
            <a:ext cx="666017" cy="657176"/>
          </a:xfrm>
          <a:prstGeom prst="rect">
            <a:avLst/>
          </a:prstGeom>
        </p:spPr>
      </p:pic>
      <p:pic>
        <p:nvPicPr>
          <p:cNvPr id="14" name="Picture 4" descr="Related image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815" y="4963756"/>
            <a:ext cx="1003389" cy="42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ontent Placeholder 2"/>
          <p:cNvSpPr txBox="1">
            <a:spLocks/>
          </p:cNvSpPr>
          <p:nvPr/>
        </p:nvSpPr>
        <p:spPr bwMode="auto">
          <a:xfrm>
            <a:off x="304800" y="5724391"/>
            <a:ext cx="8309464" cy="68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533400" indent="-5334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8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1pPr>
            <a:lvl2pPr marL="9144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4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2pPr>
            <a:lvl3pPr marL="1371600" indent="-4572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4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3pPr>
            <a:lvl4pPr marL="1752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0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4pPr>
            <a:lvl5pPr marL="22098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Times" pitchFamily="-84" charset="0"/>
              <a:buChar char="•"/>
              <a:defRPr sz="2000">
                <a:solidFill>
                  <a:srgbClr val="243489"/>
                </a:solidFill>
                <a:latin typeface="Verdana"/>
                <a:ea typeface="ＭＳ Ｐゴシック" pitchFamily="-65" charset="-128"/>
                <a:cs typeface="Verdana"/>
              </a:defRPr>
            </a:lvl5pPr>
            <a:lvl6pPr marL="26670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6pPr>
            <a:lvl7pPr marL="31242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7pPr>
            <a:lvl8pPr marL="35814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8pPr>
            <a:lvl9pPr marL="4038600" indent="-3810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CC4"/>
              </a:buClr>
              <a:buFont typeface="Times" pitchFamily="-65" charset="0"/>
              <a:buChar char="•"/>
              <a:defRPr sz="2000">
                <a:solidFill>
                  <a:schemeClr val="tx1"/>
                </a:solidFill>
                <a:latin typeface="+mn-lt"/>
                <a:ea typeface="ＭＳ Ｐゴシック" pitchFamily="-65" charset="-128"/>
              </a:defRPr>
            </a:lvl9pPr>
          </a:lstStyle>
          <a:p>
            <a:pPr marL="0" indent="0" algn="r" defTabSz="914400">
              <a:buNone/>
            </a:pPr>
            <a:r>
              <a:rPr lang="en-GB" sz="1800" kern="0" dirty="0" smtClean="0"/>
              <a:t>** some uncertainty and may change</a:t>
            </a:r>
          </a:p>
          <a:p>
            <a:pPr marL="0" indent="0" algn="r" defTabSz="914400">
              <a:buNone/>
            </a:pPr>
            <a:r>
              <a:rPr lang="en-GB" sz="1800" kern="0" dirty="0" smtClean="0">
                <a:solidFill>
                  <a:srgbClr val="002060"/>
                </a:solidFill>
              </a:rPr>
              <a:t>Ethical approval in place; </a:t>
            </a:r>
            <a:r>
              <a:rPr lang="en-GB" sz="1800" kern="0" dirty="0" smtClean="0">
                <a:solidFill>
                  <a:schemeClr val="tx1"/>
                </a:solidFill>
              </a:rPr>
              <a:t>X </a:t>
            </a:r>
            <a:r>
              <a:rPr lang="en-GB" sz="1800" kern="0" dirty="0" smtClean="0"/>
              <a:t>- </a:t>
            </a:r>
            <a:r>
              <a:rPr lang="en-GB" sz="1800" kern="0" dirty="0"/>
              <a:t>E</a:t>
            </a:r>
            <a:r>
              <a:rPr lang="en-GB" sz="1800" kern="0" dirty="0" smtClean="0"/>
              <a:t>thical approval still to be obtained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21924" y="6438900"/>
            <a:ext cx="6045801" cy="419100"/>
          </a:xfrm>
        </p:spPr>
        <p:txBody>
          <a:bodyPr/>
          <a:lstStyle/>
          <a:p>
            <a:pPr algn="r"/>
            <a:r>
              <a:rPr lang="en-GB" b="0" i="0" dirty="0" smtClean="0"/>
              <a:t> </a:t>
            </a:r>
            <a:r>
              <a:rPr lang="en-GB" i="0" dirty="0"/>
              <a:t>5</a:t>
            </a:r>
            <a:r>
              <a:rPr lang="en-GB" i="0" baseline="30000" dirty="0"/>
              <a:t>th </a:t>
            </a:r>
            <a:r>
              <a:rPr lang="en-GB" i="0" dirty="0"/>
              <a:t>International Fresenius Conference</a:t>
            </a:r>
            <a:r>
              <a:rPr lang="en-US" i="0" dirty="0" smtClean="0"/>
              <a:t> 2018, 6-7</a:t>
            </a:r>
            <a:r>
              <a:rPr lang="en-US" i="0" baseline="30000" dirty="0" smtClean="0"/>
              <a:t>th</a:t>
            </a:r>
            <a:r>
              <a:rPr lang="en-US" i="0" dirty="0" smtClean="0"/>
              <a:t> Dec 2018, Germany</a:t>
            </a:r>
            <a:endParaRPr lang="en-US" i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3685" y="1860768"/>
            <a:ext cx="673564" cy="67356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70786" y="4860725"/>
            <a:ext cx="673564" cy="6735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330" y="5902371"/>
            <a:ext cx="518189" cy="52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84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OM Solutions - Orange">
  <a:themeElements>
    <a:clrScheme name="IOM Solutions - Orang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OM Solutions - Oran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65" charset="0"/>
            <a:ea typeface="ＭＳ Ｐゴシック" pitchFamily="-65" charset="-128"/>
            <a:cs typeface="ＭＳ Ｐゴシック" pitchFamily="-65" charset="-128"/>
          </a:defRPr>
        </a:defPPr>
      </a:lstStyle>
    </a:lnDef>
  </a:objectDefaults>
  <a:extraClrSchemeLst>
    <a:extraClrScheme>
      <a:clrScheme name="IOM Solutions - Orang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OM Solutions - Orang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OM Solutions - Orang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OM Solutions - Orang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OM Solutions - Orang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OM Solutions - Orang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OM Solutions - Orang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OM Solutions - Orang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OM Solutions - Orang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OM Solutions - Orang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OM Solutions - Orang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OM Solutions - Orang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OM Solutions - Orange 13">
        <a:dk1>
          <a:srgbClr val="000000"/>
        </a:dk1>
        <a:lt1>
          <a:srgbClr val="FFFFFF"/>
        </a:lt1>
        <a:dk2>
          <a:srgbClr val="003479"/>
        </a:dk2>
        <a:lt2>
          <a:srgbClr val="FDF2E5"/>
        </a:lt2>
        <a:accent1>
          <a:srgbClr val="00A796"/>
        </a:accent1>
        <a:accent2>
          <a:srgbClr val="9F4195"/>
        </a:accent2>
        <a:accent3>
          <a:srgbClr val="FFFFFF"/>
        </a:accent3>
        <a:accent4>
          <a:srgbClr val="000000"/>
        </a:accent4>
        <a:accent5>
          <a:srgbClr val="AAD0C9"/>
        </a:accent5>
        <a:accent6>
          <a:srgbClr val="903A87"/>
        </a:accent6>
        <a:hlink>
          <a:srgbClr val="007CC4"/>
        </a:hlink>
        <a:folHlink>
          <a:srgbClr val="E98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Kantoorthema">
  <a:themeElements>
    <a:clrScheme name="Universiteit Utrecht">
      <a:dk1>
        <a:sysClr val="windowText" lastClr="000000"/>
      </a:dk1>
      <a:lt1>
        <a:sysClr val="window" lastClr="FFFFFF"/>
      </a:lt1>
      <a:dk2>
        <a:srgbClr val="5F237D"/>
      </a:dk2>
      <a:lt2>
        <a:srgbClr val="BD81DB"/>
      </a:lt2>
      <a:accent1>
        <a:srgbClr val="222D80"/>
      </a:accent1>
      <a:accent2>
        <a:srgbClr val="5DB4E5"/>
      </a:accent2>
      <a:accent3>
        <a:srgbClr val="A10065"/>
      </a:accent3>
      <a:accent4>
        <a:srgbClr val="DC931A"/>
      </a:accent4>
      <a:accent5>
        <a:srgbClr val="CCCE1A"/>
      </a:accent5>
      <a:accent6>
        <a:srgbClr val="118F40"/>
      </a:accent6>
      <a:hlink>
        <a:srgbClr val="000000"/>
      </a:hlink>
      <a:folHlink>
        <a:srgbClr val="C10033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IOM Solutions - Orange 13">
    <a:dk1>
      <a:srgbClr val="000000"/>
    </a:dk1>
    <a:lt1>
      <a:srgbClr val="FFFFFF"/>
    </a:lt1>
    <a:dk2>
      <a:srgbClr val="003479"/>
    </a:dk2>
    <a:lt2>
      <a:srgbClr val="FDF2E5"/>
    </a:lt2>
    <a:accent1>
      <a:srgbClr val="00A796"/>
    </a:accent1>
    <a:accent2>
      <a:srgbClr val="9F4195"/>
    </a:accent2>
    <a:accent3>
      <a:srgbClr val="FFFFFF"/>
    </a:accent3>
    <a:accent4>
      <a:srgbClr val="000000"/>
    </a:accent4>
    <a:accent5>
      <a:srgbClr val="AAD0C9"/>
    </a:accent5>
    <a:accent6>
      <a:srgbClr val="903A87"/>
    </a:accent6>
    <a:hlink>
      <a:srgbClr val="007CC4"/>
    </a:hlink>
    <a:folHlink>
      <a:srgbClr val="E983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New IOM v2.pot</Template>
  <TotalTime>5778</TotalTime>
  <Words>1798</Words>
  <Application>Microsoft Office PowerPoint</Application>
  <PresentationFormat>On-screen Show (4:3)</PresentationFormat>
  <Paragraphs>340</Paragraphs>
  <Slides>34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34</vt:i4>
      </vt:variant>
    </vt:vector>
  </HeadingPairs>
  <TitlesOfParts>
    <vt:vector size="47" baseType="lpstr">
      <vt:lpstr>ＭＳ 明朝</vt:lpstr>
      <vt:lpstr>ＭＳ Ｐゴシック</vt:lpstr>
      <vt:lpstr>Arial</vt:lpstr>
      <vt:lpstr>Calibri</vt:lpstr>
      <vt:lpstr>Helvetica Neue</vt:lpstr>
      <vt:lpstr>Helvetica Neue Thin</vt:lpstr>
      <vt:lpstr>NexusSan</vt:lpstr>
      <vt:lpstr>Times</vt:lpstr>
      <vt:lpstr>Times New Roman</vt:lpstr>
      <vt:lpstr>Verdana</vt:lpstr>
      <vt:lpstr>Wingdings</vt:lpstr>
      <vt:lpstr>IOM Solutions - Orange</vt:lpstr>
      <vt:lpstr>Kantoorthema</vt:lpstr>
      <vt:lpstr>  </vt:lpstr>
      <vt:lpstr>Aim of todays presentation</vt:lpstr>
      <vt:lpstr>IMPRESS: Improving exposure assessment methodologies for epidemiological studies on PPPs</vt:lpstr>
      <vt:lpstr>Background</vt:lpstr>
      <vt:lpstr>Project aims</vt:lpstr>
      <vt:lpstr>How will we do this?</vt:lpstr>
      <vt:lpstr>Project Governance</vt:lpstr>
      <vt:lpstr>Project structure</vt:lpstr>
      <vt:lpstr>Studies being used..</vt:lpstr>
      <vt:lpstr>WP1: Review exposure assessment methods used in occupational epidemiology (IRAS)</vt:lpstr>
      <vt:lpstr>WP2: Recall of past pesticide  exposure and determinants (HSL)</vt:lpstr>
      <vt:lpstr>WP3: Assess reliability &amp; validity of individual-based EAMs (IOM)</vt:lpstr>
      <vt:lpstr>WP4: Compare performance of EAMs in existing epidemiological studies (IRAS)</vt:lpstr>
      <vt:lpstr>A systematic review of exposure assessment methods in studies of occupational pesticide exposure 1993-2017 </vt:lpstr>
      <vt:lpstr>Objective</vt:lpstr>
      <vt:lpstr>Methods: Searches</vt:lpstr>
      <vt:lpstr>Methods: Study eligibility</vt:lpstr>
      <vt:lpstr>Results: Screening</vt:lpstr>
      <vt:lpstr>Results: Data extraction &amp; analysis</vt:lpstr>
      <vt:lpstr>Results: EAM frequencies (total)</vt:lpstr>
      <vt:lpstr>Results: Trends in direct/indirect EAMs</vt:lpstr>
      <vt:lpstr>Results: Trends in indirect EAMs</vt:lpstr>
      <vt:lpstr>Results: Trends in direct EAMs</vt:lpstr>
      <vt:lpstr>Results: EAM by study type</vt:lpstr>
      <vt:lpstr>PowerPoint Presentation</vt:lpstr>
      <vt:lpstr>Discussion/Conclusion</vt:lpstr>
      <vt:lpstr>Key next steps for IMPRESS</vt:lpstr>
      <vt:lpstr>Project updates </vt:lpstr>
      <vt:lpstr>Thank you for listening</vt:lpstr>
      <vt:lpstr>PowerPoint Presentation</vt:lpstr>
      <vt:lpstr>Prospective Investigation of Pesticide Applicators' Health (PIPAH) study (HSL)</vt:lpstr>
      <vt:lpstr>Ethiopian farmers and farm workers study (IRAS)</vt:lpstr>
      <vt:lpstr>Study of Health in Agricultural Work (SHAW) (UoM) </vt:lpstr>
      <vt:lpstr>Malaysian farm workers (new study) (UoM)  </vt:lpstr>
    </vt:vector>
  </TitlesOfParts>
  <Company>IOM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IOM pesticide project</dc:title>
  <dc:creator>Karen Galea</dc:creator>
  <cp:lastModifiedBy>Karen Galea</cp:lastModifiedBy>
  <cp:revision>424</cp:revision>
  <cp:lastPrinted>2017-03-29T13:14:18Z</cp:lastPrinted>
  <dcterms:created xsi:type="dcterms:W3CDTF">2013-09-03T09:11:14Z</dcterms:created>
  <dcterms:modified xsi:type="dcterms:W3CDTF">2018-11-29T13:05:20Z</dcterms:modified>
</cp:coreProperties>
</file>